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8"/>
  </p:notesMasterIdLst>
  <p:handoutMasterIdLst>
    <p:handoutMasterId r:id="rId59"/>
  </p:handoutMasterIdLst>
  <p:sldIdLst>
    <p:sldId id="326" r:id="rId2"/>
    <p:sldId id="331" r:id="rId3"/>
    <p:sldId id="359" r:id="rId4"/>
    <p:sldId id="353" r:id="rId5"/>
    <p:sldId id="409" r:id="rId6"/>
    <p:sldId id="410" r:id="rId7"/>
    <p:sldId id="371" r:id="rId8"/>
    <p:sldId id="411" r:id="rId9"/>
    <p:sldId id="358" r:id="rId10"/>
    <p:sldId id="413" r:id="rId11"/>
    <p:sldId id="401" r:id="rId12"/>
    <p:sldId id="388" r:id="rId13"/>
    <p:sldId id="360" r:id="rId14"/>
    <p:sldId id="385" r:id="rId15"/>
    <p:sldId id="386" r:id="rId16"/>
    <p:sldId id="421" r:id="rId17"/>
    <p:sldId id="415" r:id="rId18"/>
    <p:sldId id="417" r:id="rId19"/>
    <p:sldId id="418" r:id="rId20"/>
    <p:sldId id="372" r:id="rId21"/>
    <p:sldId id="423" r:id="rId22"/>
    <p:sldId id="42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425" r:id="rId36"/>
    <p:sldId id="369" r:id="rId37"/>
    <p:sldId id="390" r:id="rId38"/>
    <p:sldId id="395" r:id="rId39"/>
    <p:sldId id="374" r:id="rId40"/>
    <p:sldId id="375" r:id="rId41"/>
    <p:sldId id="389" r:id="rId42"/>
    <p:sldId id="396" r:id="rId43"/>
    <p:sldId id="370" r:id="rId44"/>
    <p:sldId id="419" r:id="rId45"/>
    <p:sldId id="406" r:id="rId46"/>
    <p:sldId id="383" r:id="rId47"/>
    <p:sldId id="426" r:id="rId48"/>
    <p:sldId id="348" r:id="rId49"/>
    <p:sldId id="379" r:id="rId50"/>
    <p:sldId id="380" r:id="rId51"/>
    <p:sldId id="392" r:id="rId52"/>
    <p:sldId id="393" r:id="rId53"/>
    <p:sldId id="349" r:id="rId54"/>
    <p:sldId id="381" r:id="rId55"/>
    <p:sldId id="408" r:id="rId56"/>
    <p:sldId id="350"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9"/>
            <p14:sldId id="410"/>
            <p14:sldId id="371"/>
            <p14:sldId id="411"/>
            <p14:sldId id="358"/>
            <p14:sldId id="413"/>
            <p14:sldId id="401"/>
            <p14:sldId id="388"/>
            <p14:sldId id="360"/>
            <p14:sldId id="385"/>
            <p14:sldId id="386"/>
            <p14:sldId id="421"/>
            <p14:sldId id="415"/>
            <p14:sldId id="417"/>
            <p14:sldId id="418"/>
            <p14:sldId id="372"/>
            <p14:sldId id="423"/>
            <p14:sldId id="424"/>
            <p14:sldId id="337"/>
            <p14:sldId id="338"/>
            <p14:sldId id="339"/>
            <p14:sldId id="341"/>
            <p14:sldId id="365"/>
            <p14:sldId id="366"/>
            <p14:sldId id="376"/>
            <p14:sldId id="377"/>
            <p14:sldId id="368"/>
            <p14:sldId id="342"/>
            <p14:sldId id="343"/>
            <p14:sldId id="373"/>
            <p14:sldId id="425"/>
            <p14:sldId id="369"/>
            <p14:sldId id="390"/>
            <p14:sldId id="395"/>
            <p14:sldId id="374"/>
            <p14:sldId id="375"/>
            <p14:sldId id="389"/>
            <p14:sldId id="396"/>
            <p14:sldId id="370"/>
            <p14:sldId id="419"/>
            <p14:sldId id="406"/>
            <p14:sldId id="383"/>
            <p14:sldId id="426"/>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CE70CC"/>
    <a:srgbClr val="417DC4"/>
    <a:srgbClr val="34CB6A"/>
    <a:srgbClr val="FFCA00"/>
    <a:srgbClr val="CE614A"/>
    <a:srgbClr val="ED7454"/>
    <a:srgbClr val="FF9575"/>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89" d="100"/>
          <a:sy n="89" d="100"/>
        </p:scale>
        <p:origin x="102"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04/01/2023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04/01/2023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53</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04/01/2023</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04/01/2023</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04/01/2023</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04/01/2023</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04/01/2023</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04/01/2023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04/01/2023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04/01/2023</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14" name="ZoneTexte 13"/>
          <p:cNvSpPr txBox="1"/>
          <p:nvPr/>
        </p:nvSpPr>
        <p:spPr>
          <a:xfrm>
            <a:off x="467545" y="3557990"/>
            <a:ext cx="3384376" cy="923330"/>
          </a:xfrm>
          <a:prstGeom prst="rect">
            <a:avLst/>
          </a:prstGeom>
          <a:noFill/>
        </p:spPr>
        <p:txBody>
          <a:bodyPr wrap="square" rtlCol="0">
            <a:spAutoFit/>
          </a:bodyPr>
          <a:lstStyle/>
          <a:p>
            <a:r>
              <a:rPr lang="fr-FR" sz="1500" b="1" dirty="0" smtClean="0">
                <a:solidFill>
                  <a:schemeClr val="bg1"/>
                </a:solidFill>
                <a:highlight>
                  <a:srgbClr val="0000FF"/>
                </a:highlight>
              </a:rPr>
              <a:t>Terminales2022-2023.fr </a:t>
            </a:r>
            <a:r>
              <a:rPr lang="fr-FR" sz="1500" b="1" dirty="0">
                <a:solidFill>
                  <a:schemeClr val="bg1"/>
                </a:solidFill>
                <a:highlight>
                  <a:srgbClr val="0000FF"/>
                </a:highlight>
              </a:rPr>
              <a:t>: </a:t>
            </a:r>
            <a:r>
              <a:rPr lang="fr-FR" sz="1500" dirty="0"/>
              <a:t> </a:t>
            </a:r>
          </a:p>
          <a:p>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1123384"/>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r>
              <a:rPr lang="fr-FR" sz="1300" dirty="0" smtClean="0"/>
              <a:t>rénové en 2023</a:t>
            </a:r>
            <a:endParaRPr lang="fr-FR" sz="1300" dirty="0"/>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5"/>
            <a:ext cx="4792892" cy="460497"/>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outils pour préparer votre projet d’orientation</a:t>
            </a:r>
          </a:p>
        </p:txBody>
      </p:sp>
      <p:pic>
        <p:nvPicPr>
          <p:cNvPr id="9" name="Image 8"/>
          <p:cNvPicPr>
            <a:picLocks noChangeAspect="1"/>
          </p:cNvPicPr>
          <p:nvPr/>
        </p:nvPicPr>
        <p:blipFill>
          <a:blip r:embed="rId2"/>
          <a:stretch>
            <a:fillRect/>
          </a:stretch>
        </p:blipFill>
        <p:spPr>
          <a:xfrm>
            <a:off x="295368" y="987574"/>
            <a:ext cx="3728729" cy="2088232"/>
          </a:xfrm>
          <a:prstGeom prst="rect">
            <a:avLst/>
          </a:prstGeom>
        </p:spPr>
      </p:pic>
      <p:pic>
        <p:nvPicPr>
          <p:cNvPr id="4" name="Image 3"/>
          <p:cNvPicPr>
            <a:picLocks noChangeAspect="1"/>
          </p:cNvPicPr>
          <p:nvPr/>
        </p:nvPicPr>
        <p:blipFill>
          <a:blip r:embed="rId3"/>
          <a:stretch>
            <a:fillRect/>
          </a:stretch>
        </p:blipFill>
        <p:spPr>
          <a:xfrm>
            <a:off x="4782120" y="1069314"/>
            <a:ext cx="3580002" cy="2227792"/>
          </a:xfrm>
          <a:prstGeom prst="rect">
            <a:avLst/>
          </a:prstGeom>
        </p:spPr>
      </p:pic>
    </p:spTree>
    <p:extLst>
      <p:ext uri="{BB962C8B-B14F-4D97-AF65-F5344CB8AC3E}">
        <p14:creationId xmlns:p14="http://schemas.microsoft.com/office/powerpoint/2010/main" val="34952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04/01/2023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chemeClr val="tx2"/>
                </a:solidFill>
              </a:rPr>
              <a:t>Parmi les 21 000 formations dispensant de diplômes reconnus par l’État disponibles via le moteur de recherche de formation</a:t>
            </a:r>
            <a:r>
              <a:rPr lang="fr-FR" sz="1600" b="1" dirty="0">
                <a:solidFill>
                  <a:schemeClr val="tx2"/>
                </a:solidFill>
              </a:rPr>
              <a:t> </a:t>
            </a:r>
            <a:r>
              <a:rPr lang="fr-FR" sz="1600" b="1" dirty="0" smtClean="0">
                <a:solidFill>
                  <a:schemeClr val="tx2"/>
                </a:solidFill>
              </a:rPr>
              <a:t>: </a:t>
            </a:r>
          </a:p>
          <a:p>
            <a:endParaRPr lang="fr-FR" sz="1400" b="1" dirty="0" smtClean="0">
              <a:solidFill>
                <a:srgbClr val="F28E65"/>
              </a:solidFill>
            </a:endParaRPr>
          </a:p>
          <a:p>
            <a:pPr marL="171450" indent="-171450">
              <a:buFont typeface="Arial" pitchFamily="34" charset="0"/>
              <a:buChar char="•"/>
            </a:pPr>
            <a:r>
              <a:rPr lang="fr-FR" sz="1300" b="1" dirty="0">
                <a:solidFill>
                  <a:schemeClr val="bg1"/>
                </a:solidFill>
                <a:highlight>
                  <a:srgbClr val="0000FF"/>
                </a:highlight>
              </a:rPr>
              <a:t>Des formations non sélectives </a:t>
            </a:r>
            <a:r>
              <a:rPr lang="fr-FR" sz="1400" dirty="0" smtClean="0"/>
              <a:t>: </a:t>
            </a:r>
            <a:r>
              <a:rPr lang="fr-FR" sz="1400" dirty="0" smtClean="0">
                <a:solidFill>
                  <a:schemeClr val="tx1"/>
                </a:solidFill>
              </a:rPr>
              <a:t>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300" b="1" dirty="0">
                <a:solidFill>
                  <a:schemeClr val="bg1"/>
                </a:solidFill>
                <a:highlight>
                  <a:srgbClr val="0000FF"/>
                </a:highlight>
              </a:rPr>
              <a:t>Des formations sélectives </a:t>
            </a:r>
            <a:r>
              <a:rPr lang="fr-FR" sz="1200" b="1" dirty="0" smtClean="0"/>
              <a:t>:</a:t>
            </a:r>
            <a:r>
              <a:rPr lang="fr-FR" sz="1400" b="1" dirty="0" smtClean="0"/>
              <a:t> </a:t>
            </a:r>
            <a:r>
              <a:rPr lang="fr-FR" sz="1400" dirty="0" smtClean="0">
                <a:solidFill>
                  <a:schemeClr val="tx1"/>
                </a:solidFil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a:t>
            </a:r>
            <a:r>
              <a:rPr lang="fr-FR" sz="1400" dirty="0" smtClean="0">
                <a:solidFill>
                  <a:schemeClr val="tx1"/>
                </a:solidFill>
              </a:rPr>
              <a:t>(public/privé ), la nature de la formation (sélective /non sélective), les frais de scolarité, les débouchés professionnels et possibilités de poursuite d’études    </a:t>
            </a:r>
            <a:endParaRPr lang="fr-FR" sz="1400" dirty="0">
              <a:solidFill>
                <a:schemeClr val="tx1"/>
              </a:solidFill>
            </a:endParaRPr>
          </a:p>
          <a:p>
            <a:pPr marL="179388"/>
            <a:r>
              <a:rPr lang="fr-FR" sz="1400" b="1" dirty="0" smtClean="0">
                <a:solidFill>
                  <a:schemeClr val="tx1"/>
                </a:solidFill>
              </a:rPr>
              <a:t>Quelques </a:t>
            </a:r>
            <a:r>
              <a:rPr lang="fr-FR" sz="1400" b="1" dirty="0">
                <a:solidFill>
                  <a:schemeClr val="tx1"/>
                </a:solidFill>
              </a:rPr>
              <a:t>rares formations privées ne sont pas présentes sur Parcoursup</a:t>
            </a:r>
            <a:r>
              <a:rPr lang="fr-FR" sz="1400" dirty="0">
                <a:solidFill>
                  <a:schemeClr val="tx1"/>
                </a:solidFill>
              </a:rPr>
              <a:t>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solidFill>
                  <a:srgbClr val="000091"/>
                </a:solidFill>
              </a:rPr>
              <a:t>Focus sur les formations en apprentissage  </a:t>
            </a:r>
          </a:p>
        </p:txBody>
      </p:sp>
      <p:sp>
        <p:nvSpPr>
          <p:cNvPr id="3" name="Espace réservé du contenu 2"/>
          <p:cNvSpPr>
            <a:spLocks noGrp="1"/>
          </p:cNvSpPr>
          <p:nvPr>
            <p:ph sz="quarter" idx="4294967295"/>
          </p:nvPr>
        </p:nvSpPr>
        <p:spPr>
          <a:xfrm>
            <a:off x="215047" y="1325098"/>
            <a:ext cx="8568952" cy="3024336"/>
          </a:xfrm>
        </p:spPr>
        <p:txBody>
          <a:bodyPr/>
          <a:lstStyle/>
          <a:p>
            <a:pPr lvl="0" algn="just"/>
            <a:r>
              <a:rPr lang="fr-FR" sz="1600" b="1" dirty="0" smtClean="0">
                <a:solidFill>
                  <a:schemeClr val="tx1"/>
                </a:solidFill>
              </a:rPr>
              <a:t>7 500 </a:t>
            </a:r>
            <a:r>
              <a:rPr lang="fr-FR" sz="1600" b="1" dirty="0">
                <a:solidFill>
                  <a:schemeClr val="tx1"/>
                </a:solidFill>
              </a:rPr>
              <a:t>formations 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endParaRPr lang="fr-FR" sz="1600" b="1" dirty="0">
              <a:solidFill>
                <a:schemeClr val="tx1"/>
              </a:solidFill>
            </a:endParaRP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2" name="Titre 1"/>
          <p:cNvSpPr>
            <a:spLocks noGrp="1"/>
          </p:cNvSpPr>
          <p:nvPr>
            <p:ph type="title"/>
          </p:nvPr>
        </p:nvSpPr>
        <p:spPr>
          <a:xfrm>
            <a:off x="359999" y="900000"/>
            <a:ext cx="8424000" cy="720000"/>
          </a:xfrm>
        </p:spPr>
        <p:txBody>
          <a:bodyPr/>
          <a:lstStyle/>
          <a:p>
            <a:r>
              <a:rPr lang="fr-FR" sz="2400"/>
              <a:t>Rechercher des formations sur Parcoursup.fr </a:t>
            </a:r>
          </a:p>
        </p:txBody>
      </p:sp>
      <p:sp>
        <p:nvSpPr>
          <p:cNvPr id="10" name="ZoneTexte 9"/>
          <p:cNvSpPr txBox="1"/>
          <p:nvPr/>
        </p:nvSpPr>
        <p:spPr>
          <a:xfrm>
            <a:off x="5310193" y="1645497"/>
            <a:ext cx="3598712" cy="2271391"/>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clés ou critères de recherche </a:t>
            </a:r>
            <a:r>
              <a:rPr lang="fr-FR" sz="1200" dirty="0" smtClean="0"/>
              <a:t>(type </a:t>
            </a:r>
            <a:r>
              <a:rPr lang="fr-FR" sz="1200" dirty="0"/>
              <a:t>de formation, </a:t>
            </a:r>
            <a:r>
              <a:rPr lang="fr-FR" sz="1200" dirty="0" smtClean="0"/>
              <a:t>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Afficher le taux d’accès par type de baccalauréat  </a:t>
            </a:r>
            <a:r>
              <a:rPr lang="fr-FR" sz="1200" dirty="0" smtClean="0"/>
              <a:t>pour </a:t>
            </a:r>
            <a:r>
              <a:rPr lang="fr-FR" sz="1200" dirty="0"/>
              <a:t>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p:txBody>
      </p:sp>
      <p:sp>
        <p:nvSpPr>
          <p:cNvPr id="7" name="Rectangle à coins arrondis 6"/>
          <p:cNvSpPr/>
          <p:nvPr/>
        </p:nvSpPr>
        <p:spPr>
          <a:xfrm>
            <a:off x="5507831" y="76969"/>
            <a:ext cx="320343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 y="1537251"/>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395536" y="802205"/>
            <a:ext cx="8532808" cy="432048"/>
          </a:xfrm>
        </p:spPr>
        <p:txBody>
          <a:bodyPr/>
          <a:lstStyle/>
          <a:p>
            <a:pPr marL="0" indent="0" algn="l">
              <a:buNone/>
            </a:pPr>
            <a:r>
              <a:rPr lang="fr-FR" sz="2000" b="1" dirty="0" smtClean="0">
                <a:latin typeface="+mj-lt"/>
                <a:ea typeface="+mj-ea"/>
                <a:cs typeface="+mj-cs"/>
              </a:rPr>
              <a:t>Un moteur de recherche des formations plus simple pour visualiser</a:t>
            </a:r>
            <a:r>
              <a:rPr lang="fr-FR" sz="2000" dirty="0" smtClean="0">
                <a:latin typeface="+mj-lt"/>
                <a:ea typeface="+mj-ea"/>
                <a:cs typeface="+mj-cs"/>
              </a:rPr>
              <a:t> </a:t>
            </a:r>
            <a:r>
              <a:rPr lang="fr-FR" sz="2550" dirty="0" smtClean="0">
                <a:latin typeface="+mj-lt"/>
                <a:ea typeface="+mj-ea"/>
                <a:cs typeface="+mj-cs"/>
              </a:rPr>
              <a:t>: </a:t>
            </a:r>
            <a:endParaRPr lang="fr-FR" sz="2550" dirty="0">
              <a:latin typeface="+mj-lt"/>
              <a:ea typeface="+mj-ea"/>
              <a:cs typeface="+mj-cs"/>
            </a:endParaRPr>
          </a:p>
        </p:txBody>
      </p:sp>
      <p:sp>
        <p:nvSpPr>
          <p:cNvPr id="5" name="Espace réservé du texte 4"/>
          <p:cNvSpPr>
            <a:spLocks noGrp="1"/>
          </p:cNvSpPr>
          <p:nvPr>
            <p:ph type="body" sz="quarter" idx="4294967295"/>
          </p:nvPr>
        </p:nvSpPr>
        <p:spPr>
          <a:xfrm>
            <a:off x="106624" y="1234253"/>
            <a:ext cx="3491341" cy="3370877"/>
          </a:xfrm>
        </p:spPr>
        <p:txBody>
          <a:bodyPr/>
          <a:lstStyle/>
          <a:p>
            <a:pPr marL="169863" lvl="1" indent="-169863"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Le statut de la formation (public/privé) </a:t>
            </a:r>
            <a:endParaRPr lang="fr-FR" sz="1200" dirty="0" smtClean="0">
              <a:solidFill>
                <a:schemeClr val="tx1"/>
              </a:solidFill>
            </a:endParaRPr>
          </a:p>
          <a:p>
            <a:pPr marL="169863"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pPr marL="169863" lvl="1" indent="-169863"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Le nombre </a:t>
            </a:r>
            <a:r>
              <a:rPr lang="fr-FR" sz="1200" b="1" dirty="0">
                <a:solidFill>
                  <a:schemeClr val="bg1"/>
                </a:solidFill>
                <a:highlight>
                  <a:srgbClr val="0000FF"/>
                </a:highlight>
              </a:rPr>
              <a:t>de </a:t>
            </a:r>
            <a:r>
              <a:rPr lang="fr-FR" sz="1200" b="1" dirty="0" smtClean="0">
                <a:solidFill>
                  <a:schemeClr val="bg1"/>
                </a:solidFill>
                <a:highlight>
                  <a:srgbClr val="0000FF"/>
                </a:highlight>
              </a:rPr>
              <a:t>places</a:t>
            </a:r>
            <a:r>
              <a:rPr lang="fr-FR" sz="1400" dirty="0">
                <a:solidFill>
                  <a:schemeClr val="tx1"/>
                </a:solidFill>
              </a:rPr>
              <a:t> </a:t>
            </a:r>
            <a:r>
              <a:rPr lang="fr-FR" sz="1200" dirty="0" smtClean="0">
                <a:solidFill>
                  <a:schemeClr val="tx1"/>
                </a:solidFill>
              </a:rPr>
              <a:t>en 2023 (à </a:t>
            </a:r>
            <a:r>
              <a:rPr lang="fr-FR" sz="1200" dirty="0">
                <a:solidFill>
                  <a:schemeClr val="tx1"/>
                </a:solidFill>
              </a:rPr>
              <a:t>partir du </a:t>
            </a:r>
            <a:r>
              <a:rPr lang="fr-FR" sz="1200" dirty="0" smtClean="0">
                <a:solidFill>
                  <a:schemeClr val="tx1"/>
                </a:solidFill>
              </a:rPr>
              <a:t>18 </a:t>
            </a:r>
            <a:r>
              <a:rPr lang="fr-FR" sz="1200" dirty="0">
                <a:solidFill>
                  <a:schemeClr val="tx1"/>
                </a:solidFill>
              </a:rPr>
              <a:t>janvier </a:t>
            </a:r>
            <a:r>
              <a:rPr lang="fr-FR" sz="1200" dirty="0" smtClean="0">
                <a:solidFill>
                  <a:schemeClr val="tx1"/>
                </a:solidFill>
              </a:rPr>
              <a:t>2023) </a:t>
            </a:r>
          </a:p>
          <a:p>
            <a:pPr marL="0" lvl="1" indent="0" defTabSz="457200">
              <a:spcBef>
                <a:spcPct val="20000"/>
              </a:spcBef>
              <a:spcAft>
                <a:spcPts val="0"/>
              </a:spcAft>
              <a:buClr>
                <a:srgbClr val="FF0000"/>
              </a:buClr>
              <a:buNone/>
              <a:defRPr/>
            </a:pPr>
            <a:endParaRPr lang="fr-FR" sz="1400" dirty="0">
              <a:solidFill>
                <a:srgbClr val="0C5076"/>
              </a:solidFill>
            </a:endParaRPr>
          </a:p>
          <a:p>
            <a:pPr marL="169863"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Le taux d'accès en 2022</a:t>
            </a:r>
            <a:r>
              <a:rPr lang="fr-FR" sz="1200" dirty="0" smtClean="0">
                <a:solidFill>
                  <a:schemeClr val="tx1"/>
                </a:solidFill>
              </a:rPr>
              <a:t>, </a:t>
            </a:r>
            <a:r>
              <a:rPr lang="fr-FR" sz="1200" dirty="0">
                <a:solidFill>
                  <a:schemeClr val="tx1"/>
                </a:solidFill>
              </a:rPr>
              <a:t>c'est à dire la proportion de candidats </a:t>
            </a:r>
            <a:r>
              <a:rPr lang="fr-FR" sz="1200" dirty="0" smtClean="0">
                <a:solidFill>
                  <a:schemeClr val="tx1"/>
                </a:solidFill>
              </a:rPr>
              <a:t>qui ont pu recevoir une </a:t>
            </a:r>
            <a:r>
              <a:rPr lang="fr-FR" sz="1200" dirty="0">
                <a:solidFill>
                  <a:schemeClr val="tx1"/>
                </a:solidFill>
              </a:rPr>
              <a:t>proposition d'admission en phase </a:t>
            </a:r>
            <a:r>
              <a:rPr lang="fr-FR" sz="1200" dirty="0" smtClean="0">
                <a:solidFill>
                  <a:schemeClr val="tx1"/>
                </a:solidFill>
              </a:rPr>
              <a:t>principale</a:t>
            </a:r>
          </a:p>
          <a:p>
            <a:pPr marL="179388" lvl="1" indent="0" defTabSz="457200">
              <a:spcBef>
                <a:spcPct val="20000"/>
              </a:spcBef>
              <a:spcAft>
                <a:spcPts val="0"/>
              </a:spcAft>
              <a:buClr>
                <a:srgbClr val="FF0000"/>
              </a:buClr>
              <a:buNone/>
              <a:defRPr/>
            </a:pPr>
            <a:r>
              <a:rPr lang="fr-FR" sz="1200" dirty="0" smtClean="0">
                <a:solidFill>
                  <a:schemeClr val="tx1"/>
                </a:solidFill>
              </a:rPr>
              <a:t>Ce taux d’accès est désormais déclinable par type de baccalauréat</a:t>
            </a:r>
          </a:p>
          <a:p>
            <a:pPr marL="0" lvl="1" indent="0" defTabSz="457200">
              <a:spcBef>
                <a:spcPct val="20000"/>
              </a:spcBef>
              <a:spcAft>
                <a:spcPts val="0"/>
              </a:spcAft>
              <a:buClr>
                <a:srgbClr val="FF0000"/>
              </a:buClr>
              <a:buNone/>
              <a:defRPr/>
            </a:pPr>
            <a:endParaRPr lang="fr-FR" sz="1400" dirty="0">
              <a:solidFill>
                <a:srgbClr val="0C5076"/>
              </a:solidFill>
            </a:endParaRPr>
          </a:p>
          <a:p>
            <a:pPr marL="180975"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Des suggestions de formations similaires </a:t>
            </a:r>
            <a:r>
              <a:rPr lang="fr-FR" sz="1200" dirty="0">
                <a:solidFill>
                  <a:schemeClr val="tx1"/>
                </a:solidFill>
              </a:rPr>
              <a:t>pour élargir vos choix</a:t>
            </a:r>
          </a:p>
          <a:p>
            <a:pPr lvl="0"/>
            <a:endParaRPr lang="fr-FR" sz="12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4" name="Image 3"/>
          <p:cNvPicPr>
            <a:picLocks noChangeAspect="1"/>
          </p:cNvPicPr>
          <p:nvPr/>
        </p:nvPicPr>
        <p:blipFill>
          <a:blip r:embed="rId3"/>
          <a:stretch>
            <a:fillRect/>
          </a:stretch>
        </p:blipFill>
        <p:spPr>
          <a:xfrm>
            <a:off x="3747602" y="1623295"/>
            <a:ext cx="5018734" cy="2252966"/>
          </a:xfrm>
          <a:prstGeom prst="rect">
            <a:avLst/>
          </a:prstGeom>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 </a:t>
            </a:r>
            <a:r>
              <a:rPr lang="fr-FR" sz="1300" b="1" dirty="0" smtClean="0">
                <a:solidFill>
                  <a:schemeClr val="tx1"/>
                </a:solidFill>
              </a:rPr>
              <a:t>statut de l’établissement</a:t>
            </a:r>
            <a:r>
              <a:rPr lang="fr-FR" sz="1300" dirty="0" smtClean="0">
                <a:solidFill>
                  <a:schemeClr val="tx1"/>
                </a:solidFill>
              </a:rPr>
              <a:t>, 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Accéder aux chiffres clés de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ils déclinent les </a:t>
            </a:r>
            <a:r>
              <a:rPr lang="fr-FR" sz="1300" dirty="0">
                <a:solidFill>
                  <a:schemeClr val="tx1"/>
                </a:solidFill>
              </a:rPr>
              <a:t>résultats de l’admission en </a:t>
            </a:r>
            <a:r>
              <a:rPr lang="fr-FR" sz="1300" dirty="0" smtClean="0">
                <a:solidFill>
                  <a:schemeClr val="tx1"/>
                </a:solidFill>
              </a:rPr>
              <a:t>2022 pour vous permettre de mieux anticiper la procédure et les résultats de la phase d’admission. Des indicateurs sont calculés en </a:t>
            </a:r>
            <a:r>
              <a:rPr lang="fr-FR" sz="1300" dirty="0">
                <a:solidFill>
                  <a:schemeClr val="tx1"/>
                </a:solidFill>
              </a:rPr>
              <a:t>termes de réussite </a:t>
            </a:r>
            <a:r>
              <a:rPr lang="fr-FR" sz="1300" dirty="0" smtClean="0">
                <a:solidFill>
                  <a:schemeClr val="tx1"/>
                </a:solidFill>
              </a:rPr>
              <a:t>voire </a:t>
            </a:r>
            <a:r>
              <a:rPr lang="fr-FR" sz="1300" dirty="0">
                <a:solidFill>
                  <a:schemeClr val="tx1"/>
                </a:solidFill>
              </a:rPr>
              <a:t>d’insertion </a:t>
            </a:r>
            <a:r>
              <a:rPr lang="fr-FR" sz="1300" dirty="0" smtClean="0">
                <a:solidFill>
                  <a:schemeClr val="tx1"/>
                </a:solidFill>
              </a:rPr>
              <a:t>professionnelle (pour la majorité des BTS et mentions complémentaires)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Connaitre les débouchés professionnels </a:t>
            </a:r>
            <a:r>
              <a:rPr lang="fr-FR" sz="1300" b="1" dirty="0" smtClean="0"/>
              <a:t> </a:t>
            </a:r>
            <a:r>
              <a:rPr lang="fr-FR" sz="1300" dirty="0">
                <a:solidFill>
                  <a:schemeClr val="tx1"/>
                </a:solidFill>
              </a:rPr>
              <a:t>: possibilités de poursuite </a:t>
            </a:r>
            <a:r>
              <a:rPr lang="fr-FR" sz="1300" dirty="0" smtClean="0">
                <a:solidFill>
                  <a:schemeClr val="tx1"/>
                </a:solidFill>
              </a:rPr>
              <a:t>d’études</a:t>
            </a:r>
            <a:r>
              <a:rPr lang="fr-FR" sz="1300" dirty="0">
                <a:solidFill>
                  <a:schemeClr val="tx1"/>
                </a:solidFill>
              </a:rPr>
              <a:t> </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a:t>
            </a:r>
            <a:r>
              <a:rPr lang="fr-FR" sz="1300" dirty="0">
                <a:solidFill>
                  <a:schemeClr val="tx1"/>
                </a:solidFill>
              </a:rPr>
              <a:t>des référents de la </a:t>
            </a:r>
            <a:r>
              <a:rPr lang="fr-FR" sz="1300" dirty="0" smtClean="0">
                <a:solidFill>
                  <a:schemeClr val="tx1"/>
                </a:solidFill>
              </a:rPr>
              <a:t>formation, en particulier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a:t>
            </a:r>
            <a:r>
              <a:rPr lang="fr-FR" sz="1600" b="1" dirty="0" smtClean="0">
                <a:solidFill>
                  <a:schemeClr val="bg1"/>
                </a:solidFill>
                <a:highlight>
                  <a:srgbClr val="0000FF"/>
                </a:highlight>
              </a:rPr>
              <a:t>classes </a:t>
            </a:r>
            <a:r>
              <a:rPr lang="fr-FR" sz="1600" b="1" dirty="0">
                <a:solidFill>
                  <a:schemeClr val="bg1"/>
                </a:solidFill>
                <a:highlight>
                  <a:srgbClr val="0000FF"/>
                </a:highlight>
              </a:rPr>
              <a:t>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t>
            </a:r>
            <a:r>
              <a:rPr lang="fr-FR" sz="1500" dirty="0" smtClean="0">
                <a:solidFill>
                  <a:schemeClr val="tx1"/>
                </a:solidFill>
              </a:rPr>
              <a:t>affichés aux candidats (rubrique « consulter les modalités de candidature ») </a:t>
            </a:r>
            <a:endParaRPr lang="fr-FR" sz="1500" dirty="0">
              <a:solidFill>
                <a:schemeClr val="tx1"/>
              </a:solidFill>
            </a:endParaRP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373613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a:t>
            </a:r>
            <a:r>
              <a:rPr lang="fr-FR" sz="2400" dirty="0" smtClean="0"/>
              <a:t>votre </a:t>
            </a:r>
            <a:r>
              <a:rPr lang="fr-FR" sz="2400" dirty="0"/>
              <a:t>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smtClean="0"/>
              <a:t>pour </a:t>
            </a:r>
            <a:r>
              <a:rPr lang="fr-FR" altLang="fr-FR" sz="1600" b="1" dirty="0"/>
              <a:t>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smtClean="0">
                <a:solidFill>
                  <a:schemeClr val="tx1"/>
                </a:solidFill>
              </a:rPr>
              <a:t>Modalités et critères d’analyse des candidatures, </a:t>
            </a:r>
            <a:r>
              <a:rPr lang="fr-FR" sz="1400" b="1" dirty="0">
                <a:solidFill>
                  <a:schemeClr val="tx1"/>
                </a:solidFill>
              </a:rPr>
              <a:t>taux d’accès, nombre de places, </a:t>
            </a:r>
            <a:r>
              <a:rPr lang="fr-FR" sz="1400" b="1" dirty="0" smtClean="0">
                <a:solidFill>
                  <a:schemeClr val="tx1"/>
                </a:solidFill>
              </a:rPr>
              <a:t>profil des candidats classés, frais de scolarité, débouchés et insertion </a:t>
            </a:r>
            <a:r>
              <a:rPr lang="fr-FR" sz="1400" b="1" dirty="0">
                <a:solidFill>
                  <a:schemeClr val="tx1"/>
                </a:solidFill>
              </a:rPr>
              <a:t>professionnelle … </a:t>
            </a:r>
          </a:p>
          <a:p>
            <a:pPr algn="ctr" fontAlgn="auto">
              <a:spcBef>
                <a:spcPts val="0"/>
              </a:spcBef>
              <a:spcAft>
                <a:spcPts val="0"/>
              </a:spcAft>
              <a:defRPr/>
            </a:pPr>
            <a:endParaRPr lang="fr-FR" sz="14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Tree>
    <p:extLst>
      <p:ext uri="{BB962C8B-B14F-4D97-AF65-F5344CB8AC3E}">
        <p14:creationId xmlns:p14="http://schemas.microsoft.com/office/powerpoint/2010/main" val="65224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t>
            </a:r>
            <a:r>
              <a:rPr lang="fr-FR" sz="1300" dirty="0" smtClean="0"/>
              <a:t>arcoursup.fr  </a:t>
            </a:r>
            <a:endParaRPr lang="fr-FR" sz="1300" dirty="0"/>
          </a:p>
        </p:txBody>
      </p:sp>
      <p:sp>
        <p:nvSpPr>
          <p:cNvPr id="2" name="ZoneTexte 1"/>
          <p:cNvSpPr txBox="1"/>
          <p:nvPr/>
        </p:nvSpPr>
        <p:spPr>
          <a:xfrm>
            <a:off x="4877904" y="1393376"/>
            <a:ext cx="3888432" cy="3077766"/>
          </a:xfrm>
          <a:prstGeom prst="rect">
            <a:avLst/>
          </a:prstGeom>
          <a:solidFill>
            <a:schemeClr val="tx2">
              <a:lumMod val="60000"/>
              <a:lumOff val="40000"/>
            </a:schemeClr>
          </a:solidFill>
          <a:ln w="28575">
            <a:solidFill>
              <a:schemeClr val="bg1"/>
            </a:solidFill>
          </a:ln>
        </p:spPr>
        <p:txBody>
          <a:bodyPr wrap="square" rtlCol="0">
            <a:spAutoFit/>
          </a:bodyPr>
          <a:lstStyle/>
          <a:p>
            <a:pPr lvl="0"/>
            <a:r>
              <a:rPr lang="fr-FR" sz="1600" b="1" dirty="0">
                <a:solidFill>
                  <a:schemeClr val="bg1"/>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bg1"/>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bg1"/>
                </a:solidFill>
              </a:rPr>
              <a:t>Consulter les ressources en ligne de nos 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1867742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a:t>
            </a:r>
            <a:r>
              <a:rPr lang="fr-FR" sz="1600" b="1" dirty="0" smtClean="0">
                <a:solidFill>
                  <a:srgbClr val="000091"/>
                </a:solidFill>
              </a:rPr>
              <a:t>demander à Parcoursup de la transmettre </a:t>
            </a:r>
            <a:r>
              <a:rPr lang="fr-FR" sz="1600" b="1" dirty="0">
                <a:solidFill>
                  <a:srgbClr val="000091"/>
                </a:solidFill>
              </a:rPr>
              <a:t>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a:t>
            </a:r>
            <a:r>
              <a:rPr lang="fr-FR" sz="1600" b="1" dirty="0" smtClean="0">
                <a:solidFill>
                  <a:schemeClr val="bg1"/>
                </a:solidFill>
                <a:highlight>
                  <a:srgbClr val="0000FF"/>
                </a:highlight>
              </a:rPr>
              <a:t>1er </a:t>
            </a:r>
            <a:r>
              <a:rPr lang="fr-FR" sz="1600" b="1" dirty="0">
                <a:solidFill>
                  <a:schemeClr val="bg1"/>
                </a:solidFill>
                <a:highlight>
                  <a:srgbClr val="0000FF"/>
                </a:highlight>
              </a:rPr>
              <a:t>juin </a:t>
            </a:r>
            <a:r>
              <a:rPr lang="fr-FR" sz="1600" b="1" dirty="0" smtClean="0">
                <a:solidFill>
                  <a:schemeClr val="bg1"/>
                </a:solidFill>
                <a:highlight>
                  <a:srgbClr val="0000FF"/>
                </a:highlight>
              </a:rPr>
              <a:t>2023, </a:t>
            </a:r>
            <a:r>
              <a:rPr lang="fr-FR" sz="1600" b="1" dirty="0">
                <a:solidFill>
                  <a:schemeClr val="bg1"/>
                </a:solidFill>
                <a:highlight>
                  <a:srgbClr val="0000FF"/>
                </a:highlight>
              </a:rPr>
              <a:t>le candidat peut demander au recteur le réexamen de son dossier</a:t>
            </a:r>
            <a:r>
              <a:rPr lang="fr-FR" sz="1600" b="1" dirty="0"/>
              <a:t> </a:t>
            </a:r>
            <a:r>
              <a:rPr lang="fr-FR" sz="1600" dirty="0"/>
              <a:t>(via la rubrique « contact » dans </a:t>
            </a:r>
            <a:r>
              <a:rPr lang="fr-FR" sz="1600" dirty="0" smtClean="0"/>
              <a:t>Parcoursup</a:t>
            </a:r>
            <a:r>
              <a:rPr lang="fr-FR" sz="1600" dirty="0"/>
              <a:t>)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2346046"/>
            <a:ext cx="8424000" cy="2077200"/>
          </a:xfrm>
        </p:spPr>
        <p:txBody>
          <a:bodyPr/>
          <a:lstStyle/>
          <a:p>
            <a:r>
              <a:rPr lang="fr-FR" sz="3600" b="1" dirty="0">
                <a:solidFill>
                  <a:srgbClr val="000091"/>
                </a:solidFill>
              </a:rPr>
              <a:t>Parcoursup </a:t>
            </a:r>
            <a:r>
              <a:rPr lang="fr-FR" sz="3600" b="1" dirty="0" smtClean="0">
                <a:solidFill>
                  <a:srgbClr val="000091"/>
                </a:solidFill>
              </a:rPr>
              <a:t>2023 </a:t>
            </a:r>
            <a:r>
              <a:rPr lang="fr-FR" sz="3600" b="1" dirty="0">
                <a:solidFill>
                  <a:srgbClr val="000091"/>
                </a:solidFill>
              </a:rPr>
              <a:t>en 3 étapes</a:t>
            </a:r>
          </a:p>
          <a:p>
            <a:endParaRPr lang="fr-FR" sz="3600" dirty="0"/>
          </a:p>
          <a:p>
            <a:pPr algn="just"/>
            <a:r>
              <a:rPr lang="fr-FR" sz="2400" b="1" dirty="0">
                <a:solidFill>
                  <a:schemeClr val="tx1"/>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04/01/2023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3" name="Image 2">
            <a:extLst>
              <a:ext uri="{FF2B5EF4-FFF2-40B4-BE49-F238E27FC236}">
                <a16:creationId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88579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defTabSz="457200">
              <a:spcBef>
                <a:spcPts val="600"/>
              </a:spcBef>
              <a:spcAft>
                <a:spcPts val="600"/>
              </a:spcAft>
              <a:buClr>
                <a:srgbClr val="FF0000"/>
              </a:buClr>
              <a:buSzPct val="100000"/>
            </a:pPr>
            <a:r>
              <a:rPr lang="fr-FR" sz="1400" b="1" dirty="0" smtClean="0">
                <a:solidFill>
                  <a:schemeClr val="bg1"/>
                </a:solidFill>
                <a:highlight>
                  <a:srgbClr val="0000FF"/>
                </a:highlight>
              </a:rPr>
              <a:t>&gt;Une </a:t>
            </a:r>
            <a:r>
              <a:rPr lang="fr-FR" sz="1400" b="1" dirty="0">
                <a:solidFill>
                  <a:schemeClr val="bg1"/>
                </a:solidFill>
                <a:highlight>
                  <a:srgbClr val="0000FF"/>
                </a:highlight>
              </a:rPr>
              <a:t>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lvl="0" defTabSz="457200">
              <a:spcBef>
                <a:spcPts val="600"/>
              </a:spcBef>
              <a:spcAft>
                <a:spcPts val="600"/>
              </a:spcAft>
              <a:buClr>
                <a:srgbClr val="FF0000"/>
              </a:buClr>
              <a:buSzPct val="100000"/>
            </a:pPr>
            <a:r>
              <a:rPr lang="fr-FR" sz="1400" b="1" dirty="0" smtClean="0">
                <a:solidFill>
                  <a:schemeClr val="bg1"/>
                </a:solidFill>
                <a:highlight>
                  <a:srgbClr val="0000FF"/>
                </a:highlight>
              </a:rPr>
              <a:t>&gt;L’INE</a:t>
            </a:r>
            <a:r>
              <a:rPr lang="fr-FR" sz="1400" b="1" dirty="0" smtClean="0">
                <a:solidFill>
                  <a:srgbClr val="3D566E"/>
                </a:solidFill>
              </a:rPr>
              <a:t> </a:t>
            </a:r>
            <a:r>
              <a:rPr lang="fr-FR" sz="1400" dirty="0">
                <a:solidFill>
                  <a:schemeClr val="tx1"/>
                </a:solidFill>
              </a:rPr>
              <a:t>(identifiant national élève en lycée général, technologique ou professionnel) ou </a:t>
            </a:r>
            <a:r>
              <a:rPr lang="fr-FR" sz="1400" b="1" dirty="0">
                <a:solidFill>
                  <a:schemeClr val="tx1"/>
                </a:solidFill>
              </a:rPr>
              <a:t>INAA</a:t>
            </a:r>
            <a:r>
              <a:rPr lang="fr-FR" sz="1400" dirty="0">
                <a:solidFill>
                  <a:schemeClr val="tx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400" b="1" dirty="0">
                <a:solidFill>
                  <a:schemeClr val="tx1"/>
                </a:solidFill>
              </a:rPr>
              <a:t>À noter pour les lycées français à l’étranger </a:t>
            </a:r>
            <a:r>
              <a:rPr lang="fr-FR" sz="1400" dirty="0">
                <a:solidFill>
                  <a:schemeClr val="tx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18 janvier 2023</a:t>
            </a: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a:t>
            </a:r>
            <a:r>
              <a:rPr lang="fr-FR" sz="1400" dirty="0" smtClean="0">
                <a:solidFill>
                  <a:schemeClr val="bg1"/>
                </a:solidFill>
              </a:rPr>
              <a:t>plateforme</a:t>
            </a:r>
            <a:r>
              <a:rPr lang="fr-FR" sz="1400" i="1" dirty="0" smtClean="0">
                <a:solidFill>
                  <a:schemeClr val="bg1"/>
                </a:solidFill>
              </a:rPr>
              <a:t> </a:t>
            </a:r>
            <a:endParaRPr lang="fr-FR" sz="1400" i="1" dirty="0">
              <a:solidFill>
                <a:schemeClr val="bg1"/>
              </a:solidFill>
            </a:endParaRP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kern="0" dirty="0">
                <a:solidFill>
                  <a:schemeClr val="bg1"/>
                </a:solidFill>
              </a:rPr>
              <a:t>Conseil aux parents ou tuteurs légaux : </a:t>
            </a:r>
            <a:r>
              <a:rPr lang="fr-FR" sz="1400" b="1" kern="0" dirty="0">
                <a:solidFill>
                  <a:schemeClr val="bg1"/>
                </a:solidFill>
              </a:rPr>
              <a:t>vous pouvez également renseigner votre email et numéro de portable dans le dossier de votre enfant pour recevoir messages et alertes Parcoursup.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defTabSz="457200">
              <a:spcBef>
                <a:spcPts val="600"/>
              </a:spcBef>
              <a:spcAft>
                <a:spcPts val="600"/>
              </a:spcAft>
              <a:buClr>
                <a:srgbClr val="FF0000"/>
              </a:buClr>
              <a:buSzPct val="100000"/>
              <a:defRPr/>
            </a:pPr>
            <a:r>
              <a:rPr lang="fr-FR" sz="1300" b="1" dirty="0">
                <a:solidFill>
                  <a:schemeClr val="tx1"/>
                </a:solidFill>
              </a:rPr>
              <a:t>&gt; </a:t>
            </a:r>
            <a:r>
              <a:rPr lang="fr-FR" sz="1300" b="1" dirty="0"/>
              <a:t>Des vœux </a:t>
            </a:r>
            <a:r>
              <a:rPr lang="fr-FR" sz="1300" b="1" dirty="0" smtClean="0"/>
              <a:t>qui doivent être motivés </a:t>
            </a:r>
            <a:r>
              <a:rPr lang="fr-FR" sz="1300" dirty="0">
                <a:solidFill>
                  <a:schemeClr val="tx1"/>
                </a:solidFill>
              </a:rPr>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contrainte </a:t>
            </a:r>
            <a:r>
              <a:rPr lang="fr-FR" sz="1300" dirty="0" smtClean="0">
                <a:solidFill>
                  <a:schemeClr val="tx1"/>
                </a:solidFill>
              </a:rPr>
              <a:t>de hiérarchisation pour </a:t>
            </a:r>
            <a:r>
              <a:rPr lang="fr-FR" sz="1300" dirty="0">
                <a:solidFill>
                  <a:schemeClr val="tx1"/>
                </a:solidFill>
              </a:rPr>
              <a:t>éviter toute </a:t>
            </a:r>
            <a:r>
              <a:rPr lang="fr-FR" sz="1300" dirty="0" smtClean="0">
                <a:solidFill>
                  <a:schemeClr val="tx1"/>
                </a:solidFill>
              </a:rPr>
              <a:t>autocensure</a:t>
            </a:r>
          </a:p>
          <a:p>
            <a:pPr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18 janvier </a:t>
            </a:r>
          </a:p>
          <a:p>
            <a:pPr algn="ctr"/>
            <a:r>
              <a:rPr lang="fr-FR" sz="1400" b="1" kern="0" dirty="0">
                <a:solidFill>
                  <a:srgbClr val="000091"/>
                </a:solidFill>
                <a:latin typeface="Arial"/>
              </a:rPr>
              <a:t>et le 9 mars 2023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2022, les candidats ont confirmé </a:t>
            </a:r>
            <a:r>
              <a:rPr lang="fr-FR" sz="1600" kern="0" dirty="0" smtClean="0">
                <a:solidFill>
                  <a:schemeClr val="bg1"/>
                </a:solidFill>
              </a:rPr>
              <a:t>12 vœux </a:t>
            </a:r>
            <a:r>
              <a:rPr lang="fr-FR" sz="1600" kern="0" dirty="0">
                <a:solidFill>
                  <a:schemeClr val="bg1"/>
                </a:solidFill>
              </a:rPr>
              <a:t>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t>Vous demandez un BTS « Métiers de la chimie » dans 7 établissements </a:t>
            </a:r>
            <a:r>
              <a:rPr lang="fr-FR" sz="1600" b="1" dirty="0" smtClean="0"/>
              <a:t>différents</a:t>
            </a:r>
            <a:endParaRPr lang="fr-FR" sz="800" b="1" dirty="0" smtClean="0"/>
          </a:p>
          <a:p>
            <a:pPr>
              <a:spcAft>
                <a:spcPts val="0"/>
              </a:spcAft>
              <a:defRPr/>
            </a:pPr>
            <a:endParaRPr lang="fr-FR" sz="400" b="1" dirty="0"/>
          </a:p>
          <a:p>
            <a:pPr marL="285750" indent="-285750">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spcAft>
                <a:spcPts val="0"/>
              </a:spcAft>
              <a:defRPr/>
            </a:pPr>
            <a:endParaRPr lang="fr-FR" sz="400" dirty="0" smtClean="0">
              <a:solidFill>
                <a:schemeClr val="tx1"/>
              </a:solidFill>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chemeClr val="tx1"/>
                </a:solidFill>
              </a:rPr>
              <a:t>Il n’y a pas de secteur </a:t>
            </a:r>
            <a:r>
              <a:rPr lang="fr-FR" sz="1600" b="1" u="sng" dirty="0" smtClean="0">
                <a:solidFill>
                  <a:schemeClr val="tx1"/>
                </a:solidFill>
              </a:rPr>
              <a:t>géographique.</a:t>
            </a:r>
            <a:r>
              <a:rPr lang="fr-FR" sz="1600" b="1" dirty="0" smtClean="0">
                <a:solidFill>
                  <a:schemeClr val="tx1"/>
                </a:solidFill>
              </a:rPr>
              <a:t>  </a:t>
            </a:r>
            <a:r>
              <a:rPr lang="fr-FR" sz="1600" dirty="0" smtClean="0">
                <a:solidFill>
                  <a:schemeClr val="tx1"/>
                </a:solidFill>
              </a:rPr>
              <a:t>Les </a:t>
            </a:r>
            <a:r>
              <a:rPr lang="fr-FR" sz="1600" dirty="0">
                <a:solidFill>
                  <a:schemeClr val="tx1"/>
                </a:solidFill>
              </a:rPr>
              <a:t>lycéens peuvent faire des vœux pour les formations qui les intéressent où qu’elles soient, dans leur académie ou en dehors</a:t>
            </a:r>
            <a:r>
              <a:rPr lang="fr-FR" sz="1600" dirty="0" smtClean="0">
                <a:solidFill>
                  <a:schemeClr val="tx1"/>
                </a:solidFill>
              </a:rPr>
              <a:t>.</a:t>
            </a:r>
            <a:r>
              <a:rPr lang="fr-FR" sz="1600" b="1" u="sng" dirty="0" smtClean="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a:t>
            </a:r>
            <a:r>
              <a:rPr lang="fr-FR" sz="1700" b="1" dirty="0" smtClean="0"/>
              <a:t>PPPE, PASS</a:t>
            </a:r>
            <a:r>
              <a:rPr lang="fr-FR" sz="1700" b="1" dirty="0"/>
              <a:t>)</a:t>
            </a:r>
            <a:r>
              <a:rPr lang="fr-FR" sz="1700" dirty="0"/>
              <a:t> </a:t>
            </a:r>
            <a:endParaRPr lang="fr-FR" sz="1700" dirty="0">
              <a:cs typeface="Arial"/>
            </a:endParaRPr>
          </a:p>
          <a:p>
            <a:pPr marL="177800" lvl="1" indent="-177800">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a:t>
            </a:r>
            <a:r>
              <a:rPr lang="fr-FR" sz="1500" dirty="0" smtClean="0">
                <a:solidFill>
                  <a:schemeClr val="tx1"/>
                </a:solidFill>
              </a:rPr>
              <a:t>licence, le PPPE </a:t>
            </a:r>
            <a:r>
              <a:rPr lang="fr-FR" sz="1500" dirty="0">
                <a:solidFill>
                  <a:schemeClr val="tx1"/>
                </a:solidFill>
              </a:rPr>
              <a:t>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smtClean="0">
                <a:solidFill>
                  <a:schemeClr val="tx1"/>
                </a:solidFill>
              </a:rPr>
              <a:t>L’appartenance ou non au </a:t>
            </a:r>
            <a:r>
              <a:rPr lang="fr-FR" sz="1500" dirty="0">
                <a:solidFill>
                  <a:schemeClr val="tx1"/>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smtClean="0"/>
              <a:t>Le </a:t>
            </a:r>
            <a:r>
              <a:rPr lang="fr-FR" b="1" dirty="0"/>
              <a:t>calendrier </a:t>
            </a:r>
            <a:r>
              <a:rPr lang="fr-FR" b="1" dirty="0" smtClean="0"/>
              <a:t>Parcoursup </a:t>
            </a:r>
            <a:r>
              <a:rPr lang="fr-FR" b="1" dirty="0"/>
              <a:t>en 3 étapes</a:t>
            </a:r>
            <a:endParaRPr lang="fr-FR" b="1" dirty="0">
              <a:cs typeface="Arial"/>
            </a:endParaRPr>
          </a:p>
          <a:p>
            <a:pPr marL="177800" indent="-177800" defTabSz="457200">
              <a:spcBef>
                <a:spcPct val="20000"/>
              </a:spcBef>
              <a:spcAft>
                <a:spcPts val="600"/>
              </a:spcAft>
              <a:buClr>
                <a:srgbClr val="FF0000"/>
              </a:buClr>
              <a:buSzPct val="100000"/>
              <a:buFont typeface="Lucida Grande"/>
              <a:buChar char="&gt;"/>
            </a:pPr>
            <a:r>
              <a:rPr lang="fr-FR" b="1" u="sng" dirty="0" smtClean="0"/>
              <a:t>Étape </a:t>
            </a:r>
            <a:r>
              <a:rPr lang="fr-FR" b="1" u="sng" dirty="0"/>
              <a:t>1 </a:t>
            </a:r>
            <a:r>
              <a:rPr lang="fr-FR" b="1" dirty="0"/>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t>Étape 2 </a:t>
            </a:r>
            <a:r>
              <a:rPr lang="fr-FR" b="1" dirty="0"/>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smtClean="0"/>
              <a:t>L’analyse des candidatures par </a:t>
            </a:r>
            <a:r>
              <a:rPr lang="fr-FR" b="1" dirty="0"/>
              <a:t>les formations</a:t>
            </a:r>
          </a:p>
          <a:p>
            <a:pPr marL="177800" indent="-177800" defTabSz="457200">
              <a:spcBef>
                <a:spcPct val="20000"/>
              </a:spcBef>
              <a:spcAft>
                <a:spcPts val="600"/>
              </a:spcAft>
              <a:buClr>
                <a:srgbClr val="FF0000"/>
              </a:buClr>
              <a:buSzPct val="100000"/>
              <a:buFont typeface="Lucida Grande"/>
              <a:buChar char="&gt;"/>
            </a:pPr>
            <a:r>
              <a:rPr lang="fr-FR" b="1" u="sng" dirty="0"/>
              <a:t>Étape 3 </a:t>
            </a:r>
            <a:r>
              <a:rPr lang="fr-FR" b="1" dirty="0"/>
              <a:t>: consulter les réponses des formations et faire ses </a:t>
            </a:r>
            <a:r>
              <a:rPr lang="fr-FR" b="1" dirty="0" smtClean="0"/>
              <a:t>choix</a:t>
            </a:r>
          </a:p>
          <a:p>
            <a:pPr marL="177800" indent="-177800" defTabSz="457200">
              <a:spcBef>
                <a:spcPct val="20000"/>
              </a:spcBef>
              <a:spcAft>
                <a:spcPts val="600"/>
              </a:spcAft>
              <a:buClr>
                <a:srgbClr val="FF0000"/>
              </a:buClr>
              <a:buSzPct val="100000"/>
              <a:buFont typeface="Lucida Grande"/>
              <a:buChar char="&gt;"/>
            </a:pPr>
            <a:r>
              <a:rPr lang="fr-FR" b="1" dirty="0"/>
              <a:t>Les 5 conseils pour bien </a:t>
            </a:r>
            <a:r>
              <a:rPr lang="fr-FR" b="1" dirty="0" smtClean="0"/>
              <a:t>aborder Parcoursup</a:t>
            </a:r>
            <a:endParaRPr lang="fr-FR" b="1"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04/01/2023</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projet </a:t>
            </a:r>
            <a:r>
              <a:rPr lang="fr-FR" sz="1600" dirty="0">
                <a:solidFill>
                  <a:schemeClr val="tx1"/>
                </a:solidFill>
              </a:rPr>
              <a:t>de formation motivé pour chaque vœu </a:t>
            </a:r>
            <a:r>
              <a:rPr lang="fr-FR" sz="1600" dirty="0" smtClean="0">
                <a:solidFill>
                  <a:schemeClr val="tx1"/>
                </a:solidFill>
              </a:rPr>
              <a:t>formulé</a:t>
            </a:r>
            <a:endParaRPr lang="fr-FR" sz="1600" dirty="0" smtClean="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préférence et autres projets </a:t>
            </a:r>
            <a:r>
              <a:rPr lang="fr-FR" sz="1800" dirty="0" smtClean="0">
                <a:solidFill>
                  <a:schemeClr val="tx1"/>
                </a:solidFill>
              </a:rPr>
              <a:t>»</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pièces </a:t>
            </a:r>
            <a:r>
              <a:rPr lang="fr-FR" sz="1800" dirty="0">
                <a:solidFill>
                  <a:schemeClr val="tx1"/>
                </a:solidFill>
              </a:rPr>
              <a:t>complémentaires demandées par certaines </a:t>
            </a:r>
            <a:r>
              <a:rPr lang="fr-FR" sz="1800" dirty="0" smtClean="0">
                <a:solidFill>
                  <a:schemeClr val="tx1"/>
                </a:solidFill>
              </a:rPr>
              <a:t>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6 </a:t>
            </a:r>
            <a:r>
              <a:rPr lang="fr-FR" sz="1600" b="1" dirty="0">
                <a:solidFill>
                  <a:schemeClr val="tx1"/>
                </a:solidFill>
              </a:rPr>
              <a:t>avril </a:t>
            </a:r>
            <a:r>
              <a:rPr lang="fr-FR" sz="1600" b="1" dirty="0" smtClean="0">
                <a:solidFill>
                  <a:schemeClr val="tx1"/>
                </a:solidFill>
              </a:rPr>
              <a:t>2023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Le projet de formation motivé</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Un projet de formation motivé pour chaque vœu dans lequel le </a:t>
            </a:r>
            <a:r>
              <a:rPr lang="fr-FR" sz="1600" b="1" dirty="0"/>
              <a:t>candidat </a:t>
            </a:r>
            <a:r>
              <a:rPr lang="fr-FR" sz="1600" b="1" dirty="0" smtClean="0"/>
              <a:t>fait connaitre :</a:t>
            </a:r>
            <a:r>
              <a:rPr lang="fr-FR" sz="1600" b="1" dirty="0"/>
              <a:t>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smtClean="0">
                <a:solidFill>
                  <a:schemeClr val="bg1"/>
                </a:solidFill>
                <a:highlight>
                  <a:srgbClr val="0000FF"/>
                </a:highlight>
              </a:rPr>
              <a:t>Sa motivation, sa connaissance et sa compréhension de la formation demandée et son intérêt pour celle-ci</a:t>
            </a:r>
            <a:r>
              <a:rPr lang="fr-FR" sz="1600" b="1" dirty="0" smtClean="0"/>
              <a:t>. </a:t>
            </a:r>
            <a:r>
              <a:rPr lang="fr-FR" sz="1600" dirty="0" smtClean="0">
                <a:solidFill>
                  <a:schemeClr val="tx1"/>
                </a:solidFill>
              </a:rPr>
              <a:t>Il ne s’agit pas d’un exercice de rhétorique ou une dissertation mais d’illustrer avec vos propres mots en 1500 caractères ce qui vous conduit à candidater pour cette formation en particulier. Une aide à la rédaction est jointe dans votre dossier.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smtClean="0">
                <a:solidFill>
                  <a:schemeClr val="bg1"/>
                </a:solidFill>
                <a:highlight>
                  <a:srgbClr val="0000FF"/>
                </a:highlight>
              </a:rPr>
              <a:t>Le projet de formation motivé</a:t>
            </a:r>
            <a:r>
              <a:rPr lang="fr-FR" sz="1600" dirty="0">
                <a:solidFill>
                  <a:schemeClr val="tx1"/>
                </a:solidFill>
              </a:rPr>
              <a:t> </a:t>
            </a:r>
            <a:r>
              <a:rPr lang="fr-FR" sz="1600" dirty="0" smtClean="0">
                <a:solidFill>
                  <a:schemeClr val="tx1"/>
                </a:solidFill>
              </a:rPr>
              <a:t>est personnel. Renseignez-le, soignez l’orthographe et le style, évitez les copier-coller ou les emprunts de formules toutes faites...cela se voit et ne plaidera pas pour votre dossier.</a:t>
            </a:r>
            <a:endParaRPr lang="fr-FR" sz="1600" dirty="0">
              <a:solidFill>
                <a:schemeClr val="tx1"/>
              </a:solidFill>
            </a:endParaRP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 </a:t>
            </a:r>
            <a:r>
              <a:rPr lang="fr-FR" sz="1600" dirty="0"/>
              <a:t>pour les candidatures à des formations en soins infirmiers (IFSI), la motivation des candidats constitue un aspect très important  pour les responsables d’IFSI. </a:t>
            </a:r>
            <a:r>
              <a:rPr lang="fr-FR" sz="1600" dirty="0" smtClean="0"/>
              <a:t>Dans votre dossier, les IFSI ont indiqué ce </a:t>
            </a:r>
            <a:r>
              <a:rPr lang="fr-FR" sz="16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1er juillet 2023.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a:t>
            </a:r>
            <a:r>
              <a:rPr lang="fr-FR" sz="1800" dirty="0" smtClean="0">
                <a:solidFill>
                  <a:schemeClr val="tx1"/>
                </a:solidFill>
              </a:rPr>
              <a:t>stages </a:t>
            </a:r>
            <a:r>
              <a:rPr lang="fr-FR" sz="1800" dirty="0">
                <a:solidFill>
                  <a:schemeClr val="tx1"/>
                </a:solidFill>
              </a:rPr>
              <a:t>/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a:t>
            </a:r>
            <a:r>
              <a:rPr lang="fr-FR" sz="1800" dirty="0" smtClean="0">
                <a:solidFill>
                  <a:schemeClr val="tx1"/>
                </a:solidFill>
              </a:rPr>
              <a:t>service civique ou SNU, cordées </a:t>
            </a:r>
            <a:r>
              <a:rPr lang="fr-FR" sz="1800" dirty="0">
                <a:solidFill>
                  <a:schemeClr val="tx1"/>
                </a:solidFill>
              </a:rPr>
              <a:t>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a:t>
            </a:r>
            <a:r>
              <a:rPr lang="fr-FR" sz="1600" b="1" dirty="0" smtClean="0">
                <a:solidFill>
                  <a:schemeClr val="bg1"/>
                </a:solidFill>
                <a:highlight>
                  <a:srgbClr val="0000FF"/>
                </a:highlight>
              </a:rPr>
              <a:t>Terminales2022-2023.fr</a:t>
            </a:r>
            <a:endParaRPr lang="fr-FR" sz="1600" b="1" dirty="0">
              <a:solidFill>
                <a:schemeClr val="bg1"/>
              </a:solidFill>
              <a:highlight>
                <a:srgbClr val="0000FF"/>
              </a:highlight>
            </a:endParaRPr>
          </a:p>
          <a:p>
            <a:pPr marL="285750" indent="-285750">
              <a:buFont typeface="Wingdings"/>
              <a:buChar char="à"/>
              <a:defRPr/>
            </a:pPr>
            <a:r>
              <a:rPr lang="fr-FR" sz="1600" dirty="0" smtClean="0">
                <a:solidFill>
                  <a:schemeClr val="tx1"/>
                </a:solidFill>
                <a:sym typeface="Wingdings" panose="05000000000000000000" pitchFamily="2" charset="2"/>
              </a:rPr>
              <a:t>Accessible (</a:t>
            </a:r>
            <a:r>
              <a:rPr lang="fr-FR" sz="1600" b="1" dirty="0" smtClean="0">
                <a:solidFill>
                  <a:schemeClr val="tx1"/>
                </a:solidFill>
                <a:sym typeface="Wingdings" panose="05000000000000000000" pitchFamily="2" charset="2"/>
              </a:rPr>
              <a:t>à partir du 18 janvier 2023</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6 avril 2023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a:t>
            </a:r>
            <a:r>
              <a:rPr lang="fr-FR" sz="1400" dirty="0" smtClean="0">
                <a:solidFill>
                  <a:schemeClr val="tx1"/>
                </a:solidFill>
              </a:rPr>
              <a:t>épreuves </a:t>
            </a:r>
            <a:r>
              <a:rPr lang="fr-FR" sz="1400" dirty="0">
                <a:solidFill>
                  <a:schemeClr val="tx1"/>
                </a:solidFill>
              </a:rPr>
              <a:t>anticipées de </a:t>
            </a:r>
            <a:r>
              <a:rPr lang="fr-FR" sz="1400" dirty="0" smtClean="0">
                <a:solidFill>
                  <a:schemeClr val="tx1"/>
                </a:solidFill>
              </a:rPr>
              <a:t>français</a:t>
            </a:r>
            <a:r>
              <a:rPr lang="fr-FR" sz="1400" dirty="0">
                <a:solidFill>
                  <a:schemeClr val="accent1"/>
                </a:solidFill>
              </a:rPr>
              <a:t> </a:t>
            </a:r>
            <a:r>
              <a:rPr lang="fr-FR" sz="1400" dirty="0">
                <a:solidFill>
                  <a:schemeClr val="tx1"/>
                </a:solidFill>
              </a:rPr>
              <a:t>et </a:t>
            </a:r>
            <a:r>
              <a:rPr lang="fr-FR" sz="1400" dirty="0" smtClean="0">
                <a:solidFill>
                  <a:schemeClr val="tx1"/>
                </a:solidFill>
              </a:rPr>
              <a:t>notes obtenues </a:t>
            </a:r>
            <a:r>
              <a:rPr lang="fr-FR" sz="1400" dirty="0">
                <a:solidFill>
                  <a:schemeClr val="tx1"/>
                </a:solidFill>
              </a:rPr>
              <a:t>au titre du contrôle continu du baccalauréat </a:t>
            </a:r>
            <a:r>
              <a:rPr lang="fr-FR" sz="1400" dirty="0" smtClean="0">
                <a:solidFill>
                  <a:schemeClr val="tx1"/>
                </a:solidFill>
              </a:rPr>
              <a:t>(pour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notes des épreuves </a:t>
            </a:r>
            <a:r>
              <a:rPr lang="fr-FR" sz="1400" dirty="0" smtClean="0">
                <a:solidFill>
                  <a:schemeClr val="tx1"/>
                </a:solidFill>
              </a:rPr>
              <a:t>terminales </a:t>
            </a:r>
            <a:r>
              <a:rPr lang="fr-FR" sz="1400" dirty="0">
                <a:solidFill>
                  <a:schemeClr val="tx1"/>
                </a:solidFill>
              </a:rPr>
              <a:t>des deux enseignements de spécialité (pour les lycéens généraux et </a:t>
            </a:r>
            <a:r>
              <a:rPr lang="fr-FR" sz="1400" dirty="0" smtClean="0">
                <a:solidFill>
                  <a:schemeClr val="tx1"/>
                </a:solidFill>
              </a:rPr>
              <a:t>technologiques)</a:t>
            </a:r>
            <a:endParaRPr lang="fr-FR" sz="14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a:t>
            </a:r>
            <a:r>
              <a:rPr lang="fr-FR" sz="1600" dirty="0" smtClean="0">
                <a:solidFill>
                  <a:schemeClr val="tx1"/>
                </a:solidFill>
              </a:rPr>
              <a:t>de l’élève dans </a:t>
            </a:r>
            <a:r>
              <a:rPr lang="fr-FR" sz="1600" dirty="0">
                <a:solidFill>
                  <a:schemeClr val="tx1"/>
                </a:solidFill>
              </a:rPr>
              <a:t>la </a:t>
            </a:r>
            <a:r>
              <a:rPr lang="fr-FR" sz="1600" dirty="0" smtClean="0">
                <a:solidFill>
                  <a:schemeClr val="tx1"/>
                </a:solidFill>
              </a:rPr>
              <a:t>classe/dans le groupe</a:t>
            </a:r>
            <a:endParaRPr lang="fr-FR" sz="1600" dirty="0">
              <a:solidFill>
                <a:schemeClr val="tx1"/>
              </a:solidFill>
            </a:endParaRP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a:t>
            </a:r>
            <a:r>
              <a:rPr lang="fr-FR" sz="1600" b="1" dirty="0" smtClean="0"/>
              <a:t>1er juin 2023</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t>Les engagements de Parcoursup au service des usagers </a:t>
            </a:r>
            <a:r>
              <a:rPr lang="fr-FR" sz="1800" dirty="0" smtClean="0"/>
              <a:t>(1)</a:t>
            </a:r>
            <a:endParaRPr lang="fr-FR" sz="1800" dirty="0"/>
          </a:p>
        </p:txBody>
      </p:sp>
      <p:sp>
        <p:nvSpPr>
          <p:cNvPr id="3" name="Espace réservé du contenu 2"/>
          <p:cNvSpPr>
            <a:spLocks noGrp="1"/>
          </p:cNvSpPr>
          <p:nvPr>
            <p:ph sz="quarter" idx="4294967295"/>
          </p:nvPr>
        </p:nvSpPr>
        <p:spPr>
          <a:xfrm>
            <a:off x="179998" y="1347614"/>
            <a:ext cx="8784002" cy="3435886"/>
          </a:xfrm>
          <a:ln>
            <a:noFill/>
          </a:ln>
        </p:spPr>
        <p:txBody>
          <a:bodyPr/>
          <a:lstStyle/>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L’exhaustivité</a:t>
            </a:r>
            <a:r>
              <a:rPr lang="fr-FR" sz="1400" b="1" dirty="0">
                <a:solidFill>
                  <a:schemeClr val="bg1"/>
                </a:solidFill>
                <a:highlight>
                  <a:srgbClr val="0000FF"/>
                </a:highlight>
              </a:rPr>
              <a:t> </a:t>
            </a:r>
            <a:r>
              <a:rPr lang="fr-FR" sz="1300" b="1" dirty="0" smtClean="0"/>
              <a:t>: Parcoursup vous permet de découvrir toutes </a:t>
            </a:r>
            <a:r>
              <a:rPr lang="fr-FR" sz="1300" b="1" dirty="0"/>
              <a:t>les formations </a:t>
            </a:r>
            <a:r>
              <a:rPr lang="fr-FR" sz="1300" b="1" dirty="0" smtClean="0"/>
              <a:t>supérieures, </a:t>
            </a:r>
            <a:r>
              <a:rPr lang="fr-FR" sz="1300" b="1" dirty="0"/>
              <a:t>y compris en </a:t>
            </a:r>
            <a:r>
              <a:rPr lang="fr-FR" sz="1300" b="1" dirty="0" smtClean="0"/>
              <a:t>apprentissage qui sont </a:t>
            </a:r>
            <a:r>
              <a:rPr lang="fr-FR" sz="1300" b="1" dirty="0"/>
              <a:t>reconnues par </a:t>
            </a:r>
            <a:r>
              <a:rPr lang="fr-FR" sz="1300" b="1" dirty="0" smtClean="0"/>
              <a:t>l’Etat. 21 000 formations référencées</a:t>
            </a:r>
          </a:p>
          <a:p>
            <a:pPr marL="179388" defTabSz="457200">
              <a:spcBef>
                <a:spcPts val="600"/>
              </a:spcBef>
              <a:spcAft>
                <a:spcPts val="0"/>
              </a:spcAft>
              <a:buClr>
                <a:srgbClr val="FF0000"/>
              </a:buClr>
              <a:buSzPct val="100000"/>
            </a:pPr>
            <a:r>
              <a:rPr lang="fr-FR" sz="1300" dirty="0" smtClean="0">
                <a:solidFill>
                  <a:schemeClr val="tx1"/>
                </a:solidFill>
              </a:rPr>
              <a:t>Pour chaque formation proposée, une fiche de présentation avec des informations claires et détaillées</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simplicité </a:t>
            </a:r>
            <a:r>
              <a:rPr lang="fr-FR" sz="1300" b="1" dirty="0" smtClean="0"/>
              <a:t>: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solidFill>
                  <a:schemeClr val="tx1"/>
                </a:solidFill>
              </a:rPr>
              <a:t>Parcoursup</a:t>
            </a:r>
            <a:r>
              <a:rPr lang="fr-FR" sz="1300" dirty="0">
                <a:solidFill>
                  <a:schemeClr val="tx1"/>
                </a:solidFill>
              </a:rPr>
              <a:t>, </a:t>
            </a:r>
            <a:r>
              <a:rPr lang="fr-FR" sz="1300" dirty="0" smtClean="0">
                <a:solidFill>
                  <a:schemeClr val="tx1"/>
                </a:solidFill>
              </a:rPr>
              <a:t>c’est 1 procédure dématérialisée, </a:t>
            </a:r>
            <a:r>
              <a:rPr lang="fr-FR" sz="1300" dirty="0">
                <a:solidFill>
                  <a:schemeClr val="tx1"/>
                </a:solidFill>
              </a:rPr>
              <a:t>1 </a:t>
            </a:r>
            <a:r>
              <a:rPr lang="fr-FR" sz="1300" dirty="0" smtClean="0">
                <a:solidFill>
                  <a:schemeClr val="tx1"/>
                </a:solidFill>
              </a:rPr>
              <a:t>calendrier unique, </a:t>
            </a:r>
            <a:r>
              <a:rPr lang="fr-FR" sz="1300" dirty="0">
                <a:solidFill>
                  <a:schemeClr val="tx1"/>
                </a:solidFill>
              </a:rPr>
              <a:t>1 seul dossier </a:t>
            </a:r>
            <a:r>
              <a:rPr lang="fr-FR" sz="1300" dirty="0" smtClean="0">
                <a:solidFill>
                  <a:schemeClr val="tx1"/>
                </a:solidFill>
              </a:rPr>
              <a:t>à constituer</a:t>
            </a:r>
          </a:p>
          <a:p>
            <a:pPr marL="179388" defTabSz="457200">
              <a:spcBef>
                <a:spcPct val="20000"/>
              </a:spcBef>
              <a:spcAft>
                <a:spcPts val="0"/>
              </a:spcAft>
              <a:buClr>
                <a:srgbClr val="FF0000"/>
              </a:buClr>
              <a:buSzPct val="100000"/>
            </a:pPr>
            <a:r>
              <a:rPr lang="fr-FR" sz="1300" dirty="0">
                <a:solidFill>
                  <a:schemeClr val="tx1"/>
                </a:solidFill>
              </a:rPr>
              <a:t>Parcoursup, c’est un cadre de présentation des formations homogène pour trouver rapidement les informations essentielles, pour connaitre les chiffres clés de la session précédente</a:t>
            </a:r>
          </a:p>
          <a:p>
            <a:pPr marL="179388" defTabSz="457200">
              <a:spcBef>
                <a:spcPct val="20000"/>
              </a:spcBef>
              <a:spcAft>
                <a:spcPts val="0"/>
              </a:spcAft>
              <a:buClr>
                <a:srgbClr val="FF0000"/>
              </a:buClr>
              <a:buSzPct val="100000"/>
            </a:pPr>
            <a:r>
              <a:rPr lang="fr-FR" sz="1300" b="1" u="sng" dirty="0" smtClean="0">
                <a:solidFill>
                  <a:schemeClr val="tx1"/>
                </a:solidFill>
              </a:rPr>
              <a:t>Notre </a:t>
            </a:r>
            <a:r>
              <a:rPr lang="fr-FR" sz="1300" b="1" u="sng" dirty="0">
                <a:solidFill>
                  <a:schemeClr val="tx1"/>
                </a:solidFill>
              </a:rPr>
              <a:t>objectif</a:t>
            </a:r>
            <a:r>
              <a:rPr lang="fr-FR" sz="1300" b="1" dirty="0">
                <a:solidFill>
                  <a:schemeClr val="tx1"/>
                </a:solidFill>
              </a:rPr>
              <a:t> : vous aider à découvrir des formations, à comparer, à vous repérer et à faire vos choix</a:t>
            </a:r>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liberté de choix </a:t>
            </a:r>
            <a:r>
              <a:rPr lang="fr-FR" sz="1300" b="1" dirty="0" smtClean="0"/>
              <a:t>: </a:t>
            </a:r>
            <a:r>
              <a:rPr lang="fr-FR" sz="1300" b="1" dirty="0"/>
              <a:t>Parcoursup vous </a:t>
            </a:r>
            <a:r>
              <a:rPr lang="fr-FR" sz="1300" b="1" dirty="0" smtClean="0"/>
              <a:t>permet de choisir librement les formations qui vous intéressent</a:t>
            </a:r>
          </a:p>
          <a:p>
            <a:pPr marL="179388" defTabSz="457200">
              <a:spcBef>
                <a:spcPct val="20000"/>
              </a:spcBef>
              <a:spcAft>
                <a:spcPts val="0"/>
              </a:spcAft>
              <a:buClr>
                <a:srgbClr val="FF0000"/>
              </a:buClr>
              <a:buSzPct val="100000"/>
            </a:pPr>
            <a:r>
              <a:rPr lang="fr-FR" sz="1300" dirty="0">
                <a:solidFill>
                  <a:schemeClr val="tx1"/>
                </a:solidFill>
              </a:rPr>
              <a:t>Vous formulez vos vœux sans </a:t>
            </a:r>
            <a:r>
              <a:rPr lang="fr-FR" sz="1300" dirty="0" smtClean="0">
                <a:solidFill>
                  <a:schemeClr val="tx1"/>
                </a:solidFill>
              </a:rPr>
              <a:t>avoir à les hiérarchiser</a:t>
            </a:r>
            <a:endParaRPr lang="fr-FR" sz="1300" dirty="0">
              <a:solidFill>
                <a:schemeClr val="tx1"/>
              </a:solidFill>
            </a:endParaRPr>
          </a:p>
          <a:p>
            <a:pPr marL="179388" defTabSz="457200">
              <a:spcBef>
                <a:spcPct val="20000"/>
              </a:spcBef>
              <a:spcAft>
                <a:spcPts val="0"/>
              </a:spcAft>
              <a:buClr>
                <a:srgbClr val="FF0000"/>
              </a:buClr>
              <a:buSzPct val="100000"/>
            </a:pPr>
            <a:r>
              <a:rPr lang="fr-FR" sz="1300" dirty="0">
                <a:solidFill>
                  <a:schemeClr val="tx1"/>
                </a:solidFill>
              </a:rPr>
              <a:t>Vous choisissez en fonction des propositions </a:t>
            </a:r>
            <a:r>
              <a:rPr lang="fr-FR" sz="1300" dirty="0" smtClean="0">
                <a:solidFill>
                  <a:schemeClr val="tx1"/>
                </a:solidFill>
              </a:rPr>
              <a:t>d’admission que vous recevez, à partir du 1er juin 2023</a:t>
            </a:r>
            <a:endParaRPr lang="fr-FR" sz="1300" dirty="0">
              <a:solidFill>
                <a:schemeClr val="tx1"/>
              </a:solidFill>
            </a:endParaRPr>
          </a:p>
          <a:p>
            <a:pPr marL="179388" defTabSz="457200">
              <a:spcBef>
                <a:spcPct val="20000"/>
              </a:spcBef>
              <a:spcAft>
                <a:spcPts val="0"/>
              </a:spcAft>
              <a:buClr>
                <a:srgbClr val="FF0000"/>
              </a:buClr>
              <a:buSzPct val="100000"/>
            </a:pPr>
            <a:r>
              <a:rPr lang="fr-FR" sz="1300" u="sng" dirty="0" smtClean="0">
                <a:solidFill>
                  <a:schemeClr val="tx1"/>
                </a:solidFill>
              </a:rPr>
              <a:t>Ce n’est pas Parcoursup qui fait l’analyse des candidatures : les responsables des formations examinent votre dossier, font des propositions auxquelles vous répondez</a:t>
            </a:r>
            <a:r>
              <a:rPr lang="fr-FR" sz="1300" u="sng" dirty="0" smtClean="0"/>
              <a:t>.</a:t>
            </a:r>
            <a:r>
              <a:rPr lang="fr-FR" sz="1300" dirty="0" smtClean="0">
                <a:solidFill>
                  <a:srgbClr val="ED7454"/>
                </a:solidFill>
              </a:rPr>
              <a:t> </a:t>
            </a:r>
            <a:r>
              <a:rPr lang="fr-FR" sz="1300" b="1" dirty="0" smtClean="0"/>
              <a:t>Le </a:t>
            </a:r>
            <a:r>
              <a:rPr lang="fr-FR" sz="1300" b="1" dirty="0"/>
              <a:t>dernier mot </a:t>
            </a:r>
            <a:r>
              <a:rPr lang="fr-FR" sz="1300" b="1" dirty="0" smtClean="0"/>
              <a:t>appartient toujours au </a:t>
            </a:r>
            <a:r>
              <a:rPr lang="fr-FR" sz="1300" b="1" dirty="0"/>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8431966" y="4783500"/>
            <a:ext cx="334369" cy="360000"/>
          </a:xfrm>
        </p:spPr>
        <p:txBody>
          <a:bodyPr/>
          <a:lstStyle/>
          <a:p>
            <a:fld id="{733122C9-A0B9-462F-8757-0847AD287B63}" type="slidenum">
              <a:rPr lang="fr-FR" smtClean="0"/>
              <a:pPr/>
              <a:t>4</a:t>
            </a:fld>
            <a:endParaRPr lang="fr-FR" dirty="0"/>
          </a:p>
        </p:txBody>
      </p:sp>
      <p:sp>
        <p:nvSpPr>
          <p:cNvPr id="9" name="Rectangle à coins arrondis 8"/>
          <p:cNvSpPr/>
          <p:nvPr/>
        </p:nvSpPr>
        <p:spPr>
          <a:xfrm>
            <a:off x="5167942" y="149103"/>
            <a:ext cx="3697762" cy="473749"/>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d’accès des bacheliers professionnels en STS </a:t>
            </a:r>
          </a:p>
        </p:txBody>
      </p:sp>
      <p:sp>
        <p:nvSpPr>
          <p:cNvPr id="3" name="Espace réservé du contenu 2"/>
          <p:cNvSpPr>
            <a:spLocks noGrp="1"/>
          </p:cNvSpPr>
          <p:nvPr>
            <p:ph sz="quarter" idx="4294967295"/>
          </p:nvPr>
        </p:nvSpPr>
        <p:spPr>
          <a:xfrm>
            <a:off x="359997" y="1419622"/>
            <a:ext cx="8424001" cy="3168352"/>
          </a:xfrm>
        </p:spPr>
        <p:txBody>
          <a:bodyPr/>
          <a:lstStyle/>
          <a:p>
            <a:pPr>
              <a:defRPr/>
            </a:pPr>
            <a:r>
              <a:rPr lang="fr-FR" sz="1800" dirty="0">
                <a:solidFill>
                  <a:schemeClr val="tx1"/>
                </a:solidFill>
              </a:rPr>
              <a:t>Un dispositif expérimental </a:t>
            </a:r>
            <a:r>
              <a:rPr lang="fr-FR" sz="1800" b="1" dirty="0"/>
              <a:t>au service des bacheliers professionnels pour améliorer leur accès en STS, </a:t>
            </a:r>
            <a:r>
              <a:rPr lang="fr-FR" sz="1800" dirty="0">
                <a:solidFill>
                  <a:schemeClr val="tx1"/>
                </a:solidFill>
              </a:rPr>
              <a:t>filière d’enseignement supérieur dans lesquelles ils réussissent </a:t>
            </a:r>
            <a:r>
              <a:rPr lang="fr-FR" sz="1800" dirty="0" smtClean="0">
                <a:solidFill>
                  <a:schemeClr val="tx1"/>
                </a:solidFill>
              </a:rPr>
              <a:t>le mieux  </a:t>
            </a:r>
            <a:endParaRPr lang="fr-FR" sz="1800" dirty="0">
              <a:solidFill>
                <a:schemeClr val="tx1"/>
              </a:solidFill>
            </a:endParaRPr>
          </a:p>
          <a:p>
            <a:pPr>
              <a:defRPr/>
            </a:pPr>
            <a:endParaRPr lang="fr-FR" sz="600" dirty="0">
              <a:solidFill>
                <a:schemeClr val="tx1"/>
              </a:solidFill>
            </a:endParaRPr>
          </a:p>
          <a:p>
            <a:pPr>
              <a:defRPr/>
            </a:pPr>
            <a:r>
              <a:rPr lang="fr-FR" sz="1800" dirty="0">
                <a:solidFill>
                  <a:schemeClr val="tx1"/>
                </a:solidFill>
              </a:rPr>
              <a:t>Pour les élèves concernés par ce dispositif et qui demandent un BTS, </a:t>
            </a:r>
            <a:r>
              <a:rPr lang="fr-FR" sz="1800" b="1" dirty="0"/>
              <a:t>le conseil de classe se prononce sur chaque spécialité de BTS demandée : l’avis favorable qui 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favorable sur l’orientation du candidat, </a:t>
            </a:r>
            <a:r>
              <a:rPr lang="fr-FR" sz="1800" b="1" dirty="0"/>
              <a:t>le chef d’établissement  indique dans la fiche Avenir que la capacité de l’élève à réussir est  « </a:t>
            </a:r>
            <a:r>
              <a:rPr lang="fr-FR" sz="1800" b="1" u="sng" dirty="0"/>
              <a:t>très satisfaisante</a:t>
            </a:r>
            <a:r>
              <a:rPr lang="fr-FR" sz="1800" b="1" dirty="0"/>
              <a:t> ».</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 projet de formation motivé</a:t>
            </a:r>
          </a:p>
          <a:p>
            <a:pPr marL="177800" lvl="0" indent="-177800" defTabSz="457200">
              <a:spcBef>
                <a:spcPct val="20000"/>
              </a:spcBef>
              <a:spcAft>
                <a:spcPts val="0"/>
              </a:spcAft>
              <a:buClr>
                <a:srgbClr val="FF0000"/>
              </a:buClr>
              <a:buSzPct val="100000"/>
              <a:buFont typeface="Lucida Grande"/>
              <a:buChar char="&gt;"/>
              <a:defRPr/>
            </a:pPr>
            <a:endParaRPr lang="fr-FR" sz="800" b="1"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a:t>
            </a:r>
            <a:r>
              <a:rPr lang="fr-FR" sz="1500" b="1" dirty="0" smtClean="0">
                <a:solidFill>
                  <a:schemeClr val="bg1"/>
                </a:solidFill>
                <a:highlight>
                  <a:srgbClr val="0000FF"/>
                </a:highlight>
              </a:rPr>
              <a:t>complémentaires</a:t>
            </a:r>
            <a:r>
              <a:rPr lang="fr-FR" sz="1500" dirty="0" smtClean="0">
                <a:solidFill>
                  <a:schemeClr val="tx1"/>
                </a:solidFill>
              </a:rPr>
              <a:t> demandées </a:t>
            </a:r>
            <a:r>
              <a:rPr lang="fr-FR" sz="1500" dirty="0">
                <a:solidFill>
                  <a:schemeClr val="tx1"/>
                </a:solidFill>
              </a:rPr>
              <a:t>par certaines </a:t>
            </a:r>
            <a:r>
              <a:rPr lang="fr-FR" sz="1500" dirty="0" smtClean="0">
                <a:solidFill>
                  <a:schemeClr val="tx1"/>
                </a:solidFill>
              </a:rPr>
              <a:t>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b="1" dirty="0" smtClean="0">
                <a:solidFill>
                  <a:schemeClr val="bg1"/>
                </a:solidFill>
                <a:highlight>
                  <a:srgbClr val="0000FF"/>
                </a:highlight>
              </a:rPr>
              <a:t>»</a:t>
            </a:r>
            <a:r>
              <a:rPr lang="fr-FR" sz="1500" dirty="0" smtClean="0">
                <a:solidFill>
                  <a:schemeClr val="tx1"/>
                </a:solidFill>
              </a:rPr>
              <a:t>, si </a:t>
            </a:r>
            <a:r>
              <a:rPr lang="fr-FR" sz="1500" dirty="0">
                <a:solidFill>
                  <a:schemeClr val="tx1"/>
                </a:solidFill>
              </a:rPr>
              <a:t>elle a été renseignée </a:t>
            </a:r>
            <a:endParaRPr lang="fr-FR" sz="1500" dirty="0" smtClean="0">
              <a:solidFill>
                <a:schemeClr val="tx1"/>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t>
            </a:r>
            <a:r>
              <a:rPr lang="fr-FR" sz="1500" b="1" dirty="0" smtClean="0">
                <a:solidFill>
                  <a:schemeClr val="bg1"/>
                </a:solidFill>
                <a:highlight>
                  <a:srgbClr val="0000FF"/>
                </a:highlight>
              </a:rPr>
              <a:t>Avenir</a:t>
            </a:r>
            <a:r>
              <a:rPr lang="fr-FR" sz="1500" dirty="0" smtClean="0">
                <a:solidFill>
                  <a:schemeClr val="tx1"/>
                </a:solidFill>
              </a:rPr>
              <a:t> renseignée </a:t>
            </a:r>
            <a:r>
              <a:rPr lang="fr-FR" sz="1500" dirty="0">
                <a:solidFill>
                  <a:schemeClr val="tx1"/>
                </a:solidFill>
              </a:rPr>
              <a:t>par le lycée</a:t>
            </a:r>
            <a:r>
              <a:rPr lang="fr-FR" sz="1500" dirty="0"/>
              <a:t> </a:t>
            </a:r>
            <a:endParaRPr lang="fr-FR" sz="1500" dirty="0" smtClean="0"/>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Des informations sur votre parcours spécifique</a:t>
            </a:r>
            <a:r>
              <a:rPr lang="fr-FR" sz="1500" b="1" dirty="0" smtClean="0"/>
              <a:t> </a:t>
            </a:r>
            <a:r>
              <a:rPr lang="fr-FR" sz="1500" dirty="0">
                <a:solidFill>
                  <a:schemeClr val="tx1"/>
                </a:solidFill>
              </a:rPr>
              <a:t>(sections européennes, internationales ou bi-bac</a:t>
            </a:r>
            <a:r>
              <a:rPr lang="fr-FR" sz="1500" dirty="0" smtClean="0">
                <a:solidFill>
                  <a:schemeClr val="tx1"/>
                </a:solidFill>
              </a:rPr>
              <a:t>) ou </a:t>
            </a:r>
            <a:r>
              <a:rPr lang="fr-FR" sz="1500" b="1" dirty="0">
                <a:solidFill>
                  <a:schemeClr val="bg1"/>
                </a:solidFill>
                <a:highlight>
                  <a:srgbClr val="0000FF"/>
                </a:highlight>
              </a:rPr>
              <a:t>votre participation aux cordées de la réussite</a:t>
            </a:r>
            <a:r>
              <a:rPr lang="fr-FR" sz="1500" b="1" dirty="0"/>
              <a:t> </a:t>
            </a:r>
            <a:r>
              <a:rPr lang="fr-FR" sz="1500" dirty="0" smtClean="0">
                <a:solidFill>
                  <a:schemeClr val="tx1"/>
                </a:solidFill>
              </a:rPr>
              <a:t>(seulement si vous le souhaitez)</a:t>
            </a:r>
            <a:endParaRPr lang="fr-FR" sz="15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41</a:t>
            </a:fld>
            <a:endParaRPr lang="fr-FR"/>
          </a:p>
        </p:txBody>
      </p:sp>
      <p:sp>
        <p:nvSpPr>
          <p:cNvPr id="10" name="ZoneTexte 9"/>
          <p:cNvSpPr txBox="1"/>
          <p:nvPr/>
        </p:nvSpPr>
        <p:spPr>
          <a:xfrm>
            <a:off x="4443764" y="3940630"/>
            <a:ext cx="4203872" cy="584775"/>
          </a:xfrm>
          <a:prstGeom prst="rect">
            <a:avLst/>
          </a:prstGeom>
          <a:solidFill>
            <a:schemeClr val="tx2"/>
          </a:solidFill>
        </p:spPr>
        <p:txBody>
          <a:bodyPr wrap="square" rtlCol="0">
            <a:spAutoFit/>
          </a:bodyPr>
          <a:lstStyle/>
          <a:p>
            <a:pPr lvl="0" algn="ctr"/>
            <a:r>
              <a:rPr lang="fr-FR" sz="1600" b="1" dirty="0" smtClean="0">
                <a:solidFill>
                  <a:schemeClr val="bg1"/>
                </a:solidFill>
              </a:rPr>
              <a:t>Nouveauté 2023 : vos résultats au </a:t>
            </a:r>
            <a:r>
              <a:rPr lang="fr-FR" sz="1600" b="1" dirty="0">
                <a:solidFill>
                  <a:schemeClr val="bg1"/>
                </a:solidFill>
              </a:rPr>
              <a:t>baccalauréat mieux </a:t>
            </a:r>
            <a:r>
              <a:rPr lang="fr-FR" sz="1600" b="1" dirty="0" smtClean="0">
                <a:solidFill>
                  <a:schemeClr val="bg1"/>
                </a:solidFill>
              </a:rPr>
              <a:t>pris en compte </a:t>
            </a:r>
            <a:endParaRPr lang="fr-FR" sz="1600" b="1" dirty="0">
              <a:solidFill>
                <a:schemeClr val="bg1"/>
              </a:solidFill>
            </a:endParaRP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a:t>
            </a:r>
            <a:r>
              <a:rPr lang="fr-FR" sz="1500" dirty="0" smtClean="0">
                <a:solidFill>
                  <a:schemeClr val="tx1"/>
                </a:solidFill>
              </a:rPr>
              <a:t>du baccalauréat (pour </a:t>
            </a:r>
            <a:r>
              <a:rPr lang="fr-FR" sz="1500" dirty="0">
                <a:solidFill>
                  <a:schemeClr val="tx1"/>
                </a:solidFill>
              </a:rPr>
              <a:t>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 notes des épreuves </a:t>
            </a:r>
            <a:r>
              <a:rPr lang="fr-FR" sz="1500" dirty="0" smtClean="0">
                <a:solidFill>
                  <a:schemeClr val="tx1"/>
                </a:solidFill>
              </a:rPr>
              <a:t>terminales </a:t>
            </a:r>
            <a:r>
              <a:rPr lang="fr-FR" sz="1500" dirty="0">
                <a:solidFill>
                  <a:schemeClr val="tx1"/>
                </a:solidFill>
              </a:rPr>
              <a:t>des deux enseignements de spécialité (pour les lycéens généraux et technologiques)</a:t>
            </a:r>
          </a:p>
        </p:txBody>
      </p:sp>
    </p:spTree>
    <p:extLst>
      <p:ext uri="{BB962C8B-B14F-4D97-AF65-F5344CB8AC3E}">
        <p14:creationId xmlns:p14="http://schemas.microsoft.com/office/powerpoint/2010/main" val="3396691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04/01/2023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43</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smtClean="0"/>
              <a:t>Rappel  : Parcoursup ne décide pas de votre affectation</a:t>
            </a:r>
            <a:endParaRPr lang="fr-FR" sz="2200" dirty="0"/>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lgn="just">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endParaRPr lang="fr-FR" sz="1500" dirty="0" smtClean="0">
              <a:solidFill>
                <a:schemeClr val="tx1"/>
              </a:solidFill>
            </a:endParaRPr>
          </a:p>
          <a:p>
            <a:pPr>
              <a:spcAft>
                <a:spcPts val="1200"/>
              </a:spcAft>
            </a:pP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pPr algn="just"/>
            <a:r>
              <a:rPr lang="fr-FR" sz="1500" dirty="0" smtClean="0">
                <a:solidFill>
                  <a:schemeClr val="tx1"/>
                </a:solidFill>
              </a:rPr>
              <a:t>Apres analyse des candidatures, les formations transmettent un classement qui sert de base aux propositions d’admission formulées via Parcoursup aux candidats à partir du 1</a:t>
            </a:r>
            <a:r>
              <a:rPr lang="fr-FR" sz="1500" baseline="30000" dirty="0" smtClean="0">
                <a:solidFill>
                  <a:schemeClr val="tx1"/>
                </a:solidFill>
              </a:rPr>
              <a:t>er</a:t>
            </a:r>
            <a:r>
              <a:rPr lang="fr-FR" sz="1500" dirty="0" smtClean="0">
                <a:solidFill>
                  <a:schemeClr val="tx1"/>
                </a:solidFill>
              </a:rPr>
              <a:t> juin 2023. </a:t>
            </a:r>
            <a:endParaRPr lang="fr-FR" sz="1500" dirty="0">
              <a:solidFill>
                <a:schemeClr val="tx1"/>
              </a:solidFill>
            </a:endParaRPr>
          </a:p>
          <a:p>
            <a:pPr algn="just"/>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1er juin </a:t>
            </a:r>
            <a:r>
              <a:rPr lang="fr-FR" sz="1500" dirty="0" smtClean="0">
                <a:solidFill>
                  <a:schemeClr val="tx1"/>
                </a:solidFill>
              </a:rPr>
              <a:t>2023. </a:t>
            </a:r>
            <a:r>
              <a:rPr lang="fr-FR" sz="1500" b="1" dirty="0" smtClean="0">
                <a:solidFill>
                  <a:schemeClr val="tx1"/>
                </a:solidFill>
              </a:rPr>
              <a:t>Parcoursup garantit à chaque candidat la liberté de choix, la possibilité de garder des vœux pour lesquels il est en liste d'attente et d’avoir le dernier mot. </a:t>
            </a:r>
            <a:endParaRPr lang="fr-FR" sz="1500" b="1"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Ce sont les formations qui évaluent les candidatures</a:t>
            </a:r>
            <a:endParaRPr lang="fr-FR" b="1" dirty="0">
              <a:solidFill>
                <a:schemeClr val="bg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04/01/2023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47</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4702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1</a:t>
            </a:r>
            <a:r>
              <a:rPr lang="fr-FR" sz="2400" baseline="30000" dirty="0" smtClean="0"/>
              <a:t>er</a:t>
            </a:r>
            <a:r>
              <a:rPr lang="fr-FR" sz="2400" dirty="0" smtClean="0"/>
              <a:t> juin </a:t>
            </a:r>
            <a:r>
              <a:rPr lang="fr-FR" sz="2400" dirty="0"/>
              <a:t>au </a:t>
            </a:r>
            <a:r>
              <a:rPr lang="fr-FR" sz="2400" dirty="0" smtClean="0"/>
              <a:t>13 </a:t>
            </a:r>
            <a:r>
              <a:rPr lang="fr-FR" sz="2400" dirty="0"/>
              <a:t>juillet </a:t>
            </a:r>
            <a:r>
              <a:rPr lang="fr-FR" sz="2400" dirty="0" smtClean="0"/>
              <a:t>2023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1</a:t>
            </a:r>
            <a:r>
              <a:rPr lang="fr-FR" sz="1400" b="1" baseline="30000" dirty="0" smtClean="0"/>
              <a:t>er</a:t>
            </a:r>
            <a:r>
              <a:rPr lang="fr-FR" sz="1400" b="1" dirty="0" smtClean="0"/>
              <a:t> juin 2023</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a:t>
            </a:r>
            <a:r>
              <a:rPr lang="fr-FR" sz="1400" dirty="0">
                <a:solidFill>
                  <a:schemeClr val="tx1"/>
                </a:solidFill>
              </a:rPr>
              <a:t>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a:t>
            </a:r>
            <a:r>
              <a:rPr lang="fr-FR" sz="1400" dirty="0" smtClean="0">
                <a:solidFill>
                  <a:schemeClr val="tx1"/>
                </a:solidFill>
              </a:rPr>
              <a:t>retirée.</a:t>
            </a:r>
            <a:endParaRPr lang="fr-FR" sz="1400" dirty="0">
              <a:solidFill>
                <a:schemeClr val="tx1"/>
              </a:solidFill>
            </a:endParaRP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a:t>
            </a:r>
            <a:r>
              <a:rPr lang="fr-FR" sz="1400" dirty="0" smtClean="0">
                <a:solidFill>
                  <a:schemeClr val="tx1"/>
                </a:solidFill>
              </a:rPr>
              <a:t>permet aux candidats de </a:t>
            </a:r>
            <a:r>
              <a:rPr lang="fr-FR" sz="1400" dirty="0">
                <a:solidFill>
                  <a:schemeClr val="tx1"/>
                </a:solidFill>
              </a:rPr>
              <a:t>changer d’avis au fur et à mesure des propositions </a:t>
            </a:r>
            <a:r>
              <a:rPr lang="fr-FR" sz="1400" dirty="0" smtClean="0">
                <a:solidFill>
                  <a:schemeClr val="tx1"/>
                </a:solidFill>
              </a:rPr>
              <a:t>reçues. </a:t>
            </a:r>
            <a:r>
              <a:rPr lang="fr-FR" sz="1400" b="1" dirty="0" smtClean="0"/>
              <a:t>Parcoursup permet de conserver les vœux en attente et les candidats peuvent </a:t>
            </a:r>
            <a:r>
              <a:rPr lang="fr-FR" sz="1400" b="1" dirty="0"/>
              <a:t>suivre </a:t>
            </a:r>
            <a:r>
              <a:rPr lang="fr-FR" sz="1400" b="1" dirty="0" smtClean="0"/>
              <a:t>la </a:t>
            </a:r>
            <a:r>
              <a:rPr lang="fr-FR" sz="1400" b="1" dirty="0"/>
              <a:t>situation qui évolue en fonction des places </a:t>
            </a:r>
            <a:r>
              <a:rPr lang="fr-FR" sz="1400" b="1" dirty="0" smtClean="0"/>
              <a:t>libérées</a:t>
            </a:r>
            <a:r>
              <a:rPr lang="fr-FR" sz="1400" dirty="0" smtClean="0"/>
              <a:t>.</a:t>
            </a:r>
            <a:r>
              <a:rPr lang="fr-FR" sz="1400" dirty="0" smtClean="0">
                <a:solidFill>
                  <a:srgbClr val="3D566E"/>
                </a:solidFill>
              </a:rPr>
              <a:t> </a:t>
            </a:r>
            <a:r>
              <a:rPr lang="fr-FR" sz="1400" dirty="0" smtClean="0">
                <a:solidFill>
                  <a:schemeClr val="tx1"/>
                </a:solidFill>
              </a:rPr>
              <a:t>Des </a:t>
            </a:r>
            <a:r>
              <a:rPr lang="fr-FR" sz="1400" dirty="0">
                <a:solidFill>
                  <a:schemeClr val="tx1"/>
                </a:solidFill>
              </a:rPr>
              <a:t>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04/01/2023</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fontScale="9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defTabSz="457200">
              <a:spcBef>
                <a:spcPct val="20000"/>
              </a:spcBef>
              <a:spcAft>
                <a:spcPts val="0"/>
              </a:spcAft>
              <a:buClr>
                <a:srgbClr val="FF0000"/>
              </a:buClr>
              <a:buSzPct val="100000"/>
            </a:pPr>
            <a:r>
              <a:rPr lang="fr-FR" sz="1400" b="1" dirty="0" smtClean="0">
                <a:solidFill>
                  <a:srgbClr val="FF0000"/>
                </a:solidFill>
              </a:rPr>
              <a:t>Nouveauté 2023 </a:t>
            </a:r>
            <a:r>
              <a:rPr lang="fr-FR" sz="1400" dirty="0" smtClean="0">
                <a:solidFill>
                  <a:schemeClr val="accent1"/>
                </a:solidFill>
              </a:rPr>
              <a:t>: </a:t>
            </a:r>
            <a:r>
              <a:rPr lang="fr-FR" sz="1400" dirty="0" smtClean="0">
                <a:solidFill>
                  <a:schemeClr val="tx1"/>
                </a:solidFill>
              </a:rPr>
              <a:t>Parcoursup permet de visualiser </a:t>
            </a:r>
            <a:r>
              <a:rPr lang="fr-FR" sz="1400" b="1" dirty="0" smtClean="0">
                <a:solidFill>
                  <a:schemeClr val="tx1"/>
                </a:solidFill>
              </a:rPr>
              <a:t>les critères </a:t>
            </a:r>
            <a:r>
              <a:rPr lang="fr-FR" sz="1400" b="1" dirty="0">
                <a:solidFill>
                  <a:schemeClr val="tx1"/>
                </a:solidFill>
              </a:rPr>
              <a:t>d’analyse des </a:t>
            </a:r>
            <a:r>
              <a:rPr lang="fr-FR" sz="1400" b="1" dirty="0" smtClean="0">
                <a:solidFill>
                  <a:schemeClr val="tx1"/>
                </a:solidFill>
              </a:rPr>
              <a:t>candidatures qu’utiliseront les formations du supérieur</a:t>
            </a:r>
            <a:r>
              <a:rPr lang="fr-FR" sz="1400" dirty="0" smtClean="0">
                <a:solidFill>
                  <a:schemeClr val="tx1"/>
                </a:solidFill>
              </a:rPr>
              <a:t>. Parcoursup permet de consulter des </a:t>
            </a:r>
            <a:r>
              <a:rPr lang="fr-FR" sz="1400" b="1" dirty="0" smtClean="0">
                <a:solidFill>
                  <a:schemeClr val="tx1"/>
                </a:solidFill>
              </a:rPr>
              <a:t>conseils des enseignants du supérieur </a:t>
            </a:r>
            <a:r>
              <a:rPr lang="fr-FR" sz="1400" dirty="0" smtClean="0">
                <a:solidFill>
                  <a:schemeClr val="tx1"/>
                </a:solidFill>
              </a:rPr>
              <a:t>sur les parcours recommandés au lycée ou encore sur la manière de faire votre candidature. </a:t>
            </a:r>
          </a:p>
          <a:p>
            <a:pPr marL="179388" defTabSz="457200">
              <a:spcBef>
                <a:spcPct val="20000"/>
              </a:spcBef>
              <a:spcAft>
                <a:spcPts val="0"/>
              </a:spcAft>
              <a:buClr>
                <a:srgbClr val="FF0000"/>
              </a:buClr>
              <a:buSzPct val="100000"/>
            </a:pPr>
            <a:r>
              <a:rPr lang="fr-FR" sz="1400" dirty="0" smtClean="0">
                <a:solidFill>
                  <a:schemeClr val="tx1"/>
                </a:solidFill>
              </a:rPr>
              <a:t>Parcoursup fournit des </a:t>
            </a:r>
            <a:r>
              <a:rPr lang="fr-FR" sz="1400" dirty="0">
                <a:solidFill>
                  <a:schemeClr val="tx1"/>
                </a:solidFill>
              </a:rPr>
              <a:t>données </a:t>
            </a:r>
            <a:r>
              <a:rPr lang="fr-FR" sz="1400" dirty="0" smtClean="0">
                <a:solidFill>
                  <a:schemeClr val="tx1"/>
                </a:solidFill>
              </a:rPr>
              <a:t>sur la session précédente (profils </a:t>
            </a:r>
            <a:r>
              <a:rPr lang="fr-FR" sz="1400" dirty="0">
                <a:solidFill>
                  <a:schemeClr val="tx1"/>
                </a:solidFill>
              </a:rPr>
              <a:t>de candidats classés ; rythme d’envoi des </a:t>
            </a:r>
            <a:r>
              <a:rPr lang="fr-FR" sz="1400" dirty="0" smtClean="0">
                <a:solidFill>
                  <a:schemeClr val="tx1"/>
                </a:solidFill>
              </a:rPr>
              <a:t>propositions) pour </a:t>
            </a:r>
            <a:r>
              <a:rPr lang="fr-FR" sz="1400" b="1" dirty="0" smtClean="0">
                <a:solidFill>
                  <a:schemeClr val="tx1"/>
                </a:solidFill>
              </a:rPr>
              <a:t>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400" dirty="0">
                <a:solidFill>
                  <a:schemeClr val="tx1"/>
                </a:solidFill>
              </a:rPr>
              <a:t>Vous n’êtes pas seuls </a:t>
            </a:r>
            <a:r>
              <a:rPr lang="fr-FR" sz="1400" dirty="0" smtClean="0">
                <a:solidFill>
                  <a:schemeClr val="tx1"/>
                </a:solidFill>
              </a:rPr>
              <a:t>pour faire vos </a:t>
            </a:r>
            <a:r>
              <a:rPr lang="fr-FR" sz="1400" dirty="0">
                <a:solidFill>
                  <a:schemeClr val="tx1"/>
                </a:solidFill>
              </a:rPr>
              <a:t>choix : vous êtes accompagné, au lycée, via la plateforme, pour élaborer votre projet, faire des vœux, choisir votre formation. </a:t>
            </a:r>
            <a:endParaRPr lang="fr-FR" sz="1400" dirty="0" smtClean="0">
              <a:solidFill>
                <a:schemeClr val="tx1"/>
              </a:solidFill>
            </a:endParaRPr>
          </a:p>
          <a:p>
            <a:pPr marL="179388" defTabSz="457200">
              <a:spcBef>
                <a:spcPct val="20000"/>
              </a:spcBef>
              <a:spcAft>
                <a:spcPts val="0"/>
              </a:spcAft>
              <a:buClr>
                <a:srgbClr val="FF0000"/>
              </a:buClr>
              <a:buSzPct val="100000"/>
            </a:pPr>
            <a:r>
              <a:rPr lang="fr-FR" sz="1400" dirty="0" smtClean="0">
                <a:solidFill>
                  <a:schemeClr val="tx1"/>
                </a:solidFill>
              </a:rPr>
              <a:t>Si </a:t>
            </a:r>
            <a:r>
              <a:rPr lang="fr-FR" sz="1400" dirty="0">
                <a:solidFill>
                  <a:schemeClr val="tx1"/>
                </a:solidFill>
              </a:rPr>
              <a:t>vous n’avez pas reçu de proposition, les recteurs </a:t>
            </a:r>
            <a:r>
              <a:rPr lang="fr-FR" sz="1400" dirty="0" smtClean="0">
                <a:solidFill>
                  <a:schemeClr val="tx1"/>
                </a:solidFill>
              </a:rPr>
              <a:t>proposent </a:t>
            </a:r>
            <a:r>
              <a:rPr lang="fr-FR" sz="1400" dirty="0">
                <a:solidFill>
                  <a:schemeClr val="tx1"/>
                </a:solidFill>
              </a:rPr>
              <a:t>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defTabSz="457200">
              <a:spcBef>
                <a:spcPct val="20000"/>
              </a:spcBef>
              <a:spcAft>
                <a:spcPts val="0"/>
              </a:spcAft>
              <a:buClr>
                <a:srgbClr val="FF0000"/>
              </a:buClr>
              <a:buSzPct val="100000"/>
            </a:pPr>
            <a:r>
              <a:rPr lang="fr-FR" sz="1400" dirty="0">
                <a:solidFill>
                  <a:schemeClr val="tx1"/>
                </a:solidFill>
              </a:rPr>
              <a:t>Parcoursup promeut le développement des </a:t>
            </a:r>
            <a:r>
              <a:rPr lang="fr-FR" sz="1400" dirty="0" smtClean="0">
                <a:solidFill>
                  <a:schemeClr val="tx1"/>
                </a:solidFill>
              </a:rPr>
              <a:t>parcours </a:t>
            </a:r>
            <a:r>
              <a:rPr lang="fr-FR" sz="1400" dirty="0">
                <a:solidFill>
                  <a:schemeClr val="tx1"/>
                </a:solidFill>
              </a:rPr>
              <a:t>personnalisés (Oui-Si) </a:t>
            </a:r>
            <a:r>
              <a:rPr lang="fr-FR" sz="1400" dirty="0" smtClean="0">
                <a:solidFill>
                  <a:schemeClr val="tx1"/>
                </a:solidFill>
              </a:rPr>
              <a:t>à l’université pour </a:t>
            </a:r>
            <a:r>
              <a:rPr lang="fr-FR" sz="1400" dirty="0">
                <a:solidFill>
                  <a:schemeClr val="tx1"/>
                </a:solidFill>
              </a:rPr>
              <a:t>favoriser la réussite des </a:t>
            </a:r>
            <a:r>
              <a:rPr lang="fr-FR" sz="1400" dirty="0" smtClean="0">
                <a:solidFill>
                  <a:schemeClr val="tx1"/>
                </a:solidFill>
              </a:rPr>
              <a:t>étudiants. Parcoursup </a:t>
            </a:r>
            <a:r>
              <a:rPr lang="fr-FR" sz="1400" dirty="0">
                <a:solidFill>
                  <a:schemeClr val="tx1"/>
                </a:solidFill>
              </a:rPr>
              <a:t>met en œuvre des actions </a:t>
            </a:r>
            <a:r>
              <a:rPr lang="fr-FR" sz="1400" dirty="0" smtClean="0">
                <a:solidFill>
                  <a:schemeClr val="tx1"/>
                </a:solidFill>
              </a:rPr>
              <a:t>ciblées pour l’accès au supérieur des </a:t>
            </a:r>
            <a:r>
              <a:rPr lang="fr-FR" sz="1400" dirty="0">
                <a:solidFill>
                  <a:schemeClr val="tx1"/>
                </a:solidFill>
              </a:rPr>
              <a:t>lycéens boursiers, professionnels ou technologiques. </a:t>
            </a:r>
            <a:endParaRPr lang="fr-FR" sz="1400" dirty="0" smtClean="0">
              <a:solidFill>
                <a:schemeClr val="tx1"/>
              </a:solidFill>
            </a:endParaRPr>
          </a:p>
          <a:p>
            <a:pPr marL="179388" defTabSz="457200">
              <a:spcBef>
                <a:spcPct val="20000"/>
              </a:spcBef>
              <a:spcAft>
                <a:spcPts val="0"/>
              </a:spcAft>
              <a:buClr>
                <a:srgbClr val="FF0000"/>
              </a:buClr>
              <a:buSzPct val="100000"/>
            </a:pPr>
            <a:r>
              <a:rPr lang="fr-FR" sz="1400" dirty="0" smtClean="0">
                <a:solidFill>
                  <a:schemeClr val="tx1"/>
                </a:solidFill>
              </a:rPr>
              <a:t>Parcoursup </a:t>
            </a:r>
            <a:r>
              <a:rPr lang="fr-FR" sz="1400" dirty="0">
                <a:solidFill>
                  <a:schemeClr val="tx1"/>
                </a:solidFill>
              </a:rPr>
              <a:t>prend en compte les situations </a:t>
            </a:r>
            <a:r>
              <a:rPr lang="fr-FR" sz="1400" dirty="0" smtClean="0">
                <a:solidFill>
                  <a:schemeClr val="tx1"/>
                </a:solidFill>
              </a:rPr>
              <a:t>particulières tels les candidats en situation de handicap ou les sportifs de haut niveau</a:t>
            </a:r>
            <a:endParaRPr lang="fr-FR" sz="1400" dirty="0">
              <a:solidFill>
                <a:schemeClr val="tx1"/>
              </a:solidFill>
            </a:endParaRPr>
          </a:p>
          <a:p>
            <a:pPr lvl="0" defTabSz="457200">
              <a:spcBef>
                <a:spcPct val="20000"/>
              </a:spcBef>
              <a:spcAft>
                <a:spcPts val="0"/>
              </a:spcAft>
              <a:buClr>
                <a:srgbClr val="FF0000"/>
              </a:buClr>
              <a:buSzPct val="100000"/>
            </a:pPr>
            <a:endParaRPr lang="fr-FR" sz="1600" dirty="0">
              <a:solidFill>
                <a:schemeClr val="tx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7" name="Rectangle à coins arrondis 6"/>
          <p:cNvSpPr/>
          <p:nvPr/>
        </p:nvSpPr>
        <p:spPr>
          <a:xfrm>
            <a:off x="5148064" y="195485"/>
            <a:ext cx="3565240" cy="45254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635304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1</a:t>
            </a:r>
            <a:r>
              <a:rPr kumimoji="0" lang="fr-FR" sz="1600" b="0" i="0" u="none" strike="noStrike" kern="1200" cap="none" spc="0" normalizeH="0" baseline="30000" noProof="0" dirty="0" smtClean="0">
                <a:ln>
                  <a:noFill/>
                </a:ln>
                <a:solidFill>
                  <a:schemeClr val="tx1"/>
                </a:solidFill>
                <a:effectLst/>
                <a:uLnTx/>
                <a:uFillTx/>
                <a:ea typeface="+mn-ea"/>
                <a:cs typeface="+mn-cs"/>
              </a:rPr>
              <a:t>er</a:t>
            </a:r>
            <a:r>
              <a:rPr kumimoji="0" lang="fr-FR" sz="1600" b="0" i="0" u="none" strike="noStrike" kern="1200" cap="none" spc="0" normalizeH="0" baseline="0" noProof="0" dirty="0" smtClean="0">
                <a:ln>
                  <a:noFill/>
                </a:ln>
                <a:solidFill>
                  <a:schemeClr val="tx1"/>
                </a:solidFill>
                <a:effectLst/>
                <a:uLnTx/>
                <a:uFillTx/>
                <a:ea typeface="+mn-ea"/>
                <a:cs typeface="+mn-cs"/>
              </a:rPr>
              <a:t> juin 2023)</a:t>
            </a:r>
            <a:endParaRPr kumimoji="0" lang="fr-FR" sz="16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 (cette possibilité existe jusqu’au moment de l’archivage des vœux en attente)</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smtClean="0"/>
              <a:t>des</a:t>
            </a:r>
            <a:r>
              <a:rPr lang="fr-FR" sz="1600" dirty="0" smtClean="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a:t>
            </a:r>
            <a:r>
              <a:rPr lang="fr-FR" sz="1600" dirty="0" smtClean="0">
                <a:solidFill>
                  <a:schemeClr val="tx1"/>
                </a:solidFill>
              </a:rPr>
              <a:t>13 </a:t>
            </a:r>
            <a:r>
              <a:rPr lang="fr-FR" sz="1600" dirty="0">
                <a:solidFill>
                  <a:schemeClr val="tx1"/>
                </a:solidFill>
              </a:rPr>
              <a:t>juillet </a:t>
            </a:r>
            <a:r>
              <a:rPr lang="fr-FR" sz="1600" dirty="0" smtClean="0">
                <a:solidFill>
                  <a:schemeClr val="tx1"/>
                </a:solidFill>
              </a:rPr>
              <a:t>2023 en </a:t>
            </a:r>
            <a:r>
              <a:rPr lang="fr-FR" sz="1600" dirty="0">
                <a:solidFill>
                  <a:schemeClr val="tx1"/>
                </a:solidFill>
              </a:rPr>
              <a:t>fonction des places libérées par d’autres </a:t>
            </a:r>
            <a:r>
              <a:rPr lang="fr-FR" sz="1600" dirty="0" smtClean="0">
                <a:solidFill>
                  <a:schemeClr val="tx1"/>
                </a:solidFill>
              </a:rPr>
              <a:t>candidats</a:t>
            </a:r>
            <a:r>
              <a:rPr lang="fr-FR" sz="400" dirty="0">
                <a:solidFill>
                  <a:schemeClr val="tx1"/>
                </a:solidFill>
              </a:rPr>
              <a:t>  </a:t>
            </a:r>
            <a:r>
              <a:rPr lang="fr-FR" sz="400" dirty="0" smtClean="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smtClean="0">
                <a:solidFill>
                  <a:schemeClr val="tx1"/>
                </a:solidFill>
              </a:rPr>
              <a:t>dès </a:t>
            </a:r>
            <a:r>
              <a:rPr lang="fr-FR" sz="1600" dirty="0">
                <a:solidFill>
                  <a:schemeClr val="tx1"/>
                </a:solidFill>
              </a:rPr>
              <a:t>le </a:t>
            </a:r>
            <a:r>
              <a:rPr lang="fr-FR" sz="1600" dirty="0" smtClean="0">
                <a:solidFill>
                  <a:schemeClr val="tx1"/>
                </a:solidFill>
              </a:rPr>
              <a:t>1</a:t>
            </a:r>
            <a:r>
              <a:rPr lang="fr-FR" sz="1600" baseline="30000" dirty="0" smtClean="0">
                <a:solidFill>
                  <a:schemeClr val="tx1"/>
                </a:solidFill>
              </a:rPr>
              <a:t>er</a:t>
            </a:r>
            <a:r>
              <a:rPr lang="fr-FR" sz="1600" dirty="0" smtClean="0">
                <a:solidFill>
                  <a:schemeClr val="tx1"/>
                </a:solidFill>
              </a:rPr>
              <a:t> juin 2023, </a:t>
            </a:r>
            <a:r>
              <a:rPr lang="fr-FR" sz="16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600" dirty="0" smtClean="0">
                <a:solidFill>
                  <a:schemeClr val="tx1"/>
                </a:solidFill>
              </a:rPr>
              <a:t>15 </a:t>
            </a:r>
            <a:r>
              <a:rPr lang="fr-FR" sz="1600" dirty="0">
                <a:solidFill>
                  <a:schemeClr val="tx1"/>
                </a:solidFill>
              </a:rPr>
              <a:t>juin </a:t>
            </a:r>
            <a:r>
              <a:rPr lang="fr-FR" sz="1600" dirty="0" smtClean="0">
                <a:solidFill>
                  <a:schemeClr val="tx1"/>
                </a:solidFill>
              </a:rPr>
              <a:t>2023.</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1</a:t>
            </a:r>
            <a:r>
              <a:rPr lang="fr-FR" sz="1500" b="1" baseline="30000" dirty="0" smtClean="0">
                <a:solidFill>
                  <a:schemeClr val="bg1"/>
                </a:solidFill>
                <a:highlight>
                  <a:srgbClr val="0000FF"/>
                </a:highlight>
              </a:rPr>
              <a:t>er</a:t>
            </a:r>
            <a:r>
              <a:rPr lang="fr-FR" sz="1500" b="1" dirty="0" smtClean="0">
                <a:solidFill>
                  <a:schemeClr val="bg1"/>
                </a:solidFill>
                <a:highlight>
                  <a:srgbClr val="0000FF"/>
                </a:highlight>
              </a:rPr>
              <a:t> </a:t>
            </a:r>
            <a:r>
              <a:rPr lang="fr-FR" sz="1500" b="1" dirty="0">
                <a:solidFill>
                  <a:schemeClr val="bg1"/>
                </a:solidFill>
                <a:highlight>
                  <a:srgbClr val="0000FF"/>
                </a:highlight>
              </a:rPr>
              <a:t>juin </a:t>
            </a:r>
            <a:r>
              <a:rPr lang="fr-FR" sz="1500" b="1" dirty="0" smtClean="0">
                <a:solidFill>
                  <a:schemeClr val="bg1"/>
                </a:solidFill>
                <a:highlight>
                  <a:srgbClr val="0000FF"/>
                </a:highlight>
              </a:rPr>
              <a:t>2023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15 </a:t>
            </a:r>
            <a:r>
              <a:rPr lang="fr-FR" sz="1500" b="1" dirty="0">
                <a:solidFill>
                  <a:schemeClr val="bg1"/>
                </a:solidFill>
                <a:highlight>
                  <a:srgbClr val="0000FF"/>
                </a:highlight>
              </a:rPr>
              <a:t>juin au </a:t>
            </a:r>
            <a:r>
              <a:rPr lang="fr-FR" sz="1500" b="1" dirty="0" smtClean="0">
                <a:solidFill>
                  <a:schemeClr val="bg1"/>
                </a:solidFill>
                <a:highlight>
                  <a:srgbClr val="0000FF"/>
                </a:highlight>
              </a:rPr>
              <a:t>12 septembre 2023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a:t>
            </a:r>
            <a:r>
              <a:rPr lang="fr-FR" sz="1500" b="1" baseline="30000" dirty="0">
                <a:solidFill>
                  <a:schemeClr val="bg1"/>
                </a:solidFill>
                <a:highlight>
                  <a:srgbClr val="0000FF"/>
                </a:highlight>
              </a:rPr>
              <a:t>er </a:t>
            </a:r>
            <a:r>
              <a:rPr lang="fr-FR" sz="1500" b="1" dirty="0">
                <a:solidFill>
                  <a:schemeClr val="bg1"/>
                </a:solidFill>
                <a:highlight>
                  <a:srgbClr val="0000FF"/>
                </a:highlight>
              </a:rPr>
              <a:t>juillet </a:t>
            </a:r>
            <a:r>
              <a:rPr lang="fr-FR" sz="1500" b="1" dirty="0" smtClean="0">
                <a:solidFill>
                  <a:schemeClr val="bg1"/>
                </a:solidFill>
                <a:highlight>
                  <a:srgbClr val="0000FF"/>
                </a:highlight>
              </a:rPr>
              <a:t>2023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endParaRPr lang="fr-FR" sz="800" dirty="0"/>
          </a:p>
          <a:p>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2023</a:t>
            </a: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Prenez </a:t>
            </a:r>
            <a:r>
              <a:rPr lang="fr-FR" sz="1400" b="1" dirty="0">
                <a:solidFill>
                  <a:schemeClr val="bg1"/>
                </a:solidFill>
                <a:highlight>
                  <a:srgbClr val="0000FF"/>
                </a:highlight>
              </a:rPr>
              <a:t>connaissance du calendrier </a:t>
            </a:r>
            <a:r>
              <a:rPr lang="fr-FR" sz="1400" b="1" dirty="0" smtClean="0">
                <a:solidFill>
                  <a:schemeClr val="bg1"/>
                </a:solidFill>
                <a:highlight>
                  <a:srgbClr val="0000FF"/>
                </a:highlight>
              </a:rPr>
              <a:t>2023</a:t>
            </a:r>
            <a:r>
              <a:rPr lang="fr-FR" sz="1400" b="1" dirty="0" smtClean="0"/>
              <a:t>, </a:t>
            </a:r>
            <a:r>
              <a:rPr lang="fr-FR" sz="1400" dirty="0">
                <a:solidFill>
                  <a:schemeClr val="tx1"/>
                </a:solidFill>
              </a:rPr>
              <a:t>des modalités de fonctionnement de la plateforme </a:t>
            </a:r>
            <a:r>
              <a:rPr lang="fr-FR" sz="1400" dirty="0" smtClean="0">
                <a:solidFill>
                  <a:schemeClr val="tx1"/>
                </a:solidFill>
              </a:rPr>
              <a:t>et </a:t>
            </a:r>
            <a:r>
              <a:rPr lang="fr-FR" sz="1400" dirty="0">
                <a:solidFill>
                  <a:schemeClr val="tx1"/>
                </a:solidFill>
              </a:rPr>
              <a:t>des vidéos tutos pour vous familiariser avec la </a:t>
            </a:r>
            <a:r>
              <a:rPr lang="fr-FR" sz="1400" dirty="0" smtClean="0">
                <a:solidFill>
                  <a:schemeClr val="tx1"/>
                </a:solidFill>
              </a:rPr>
              <a:t>procédure</a:t>
            </a:r>
            <a:endParaRPr lang="fr-FR" sz="1400" dirty="0">
              <a:solidFill>
                <a:schemeClr val="tx1"/>
              </a:solidFill>
            </a:endParaRPr>
          </a:p>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N’attendez pas la </a:t>
            </a:r>
            <a:r>
              <a:rPr lang="fr-FR" sz="1400" b="1" dirty="0">
                <a:solidFill>
                  <a:schemeClr val="bg1"/>
                </a:solidFill>
                <a:highlight>
                  <a:srgbClr val="0000FF"/>
                </a:highlight>
              </a:rPr>
              <a:t>dernière </a:t>
            </a:r>
            <a:r>
              <a:rPr lang="fr-FR" sz="1400" b="1" dirty="0" smtClean="0">
                <a:solidFill>
                  <a:schemeClr val="bg1"/>
                </a:solidFill>
                <a:highlight>
                  <a:srgbClr val="0000FF"/>
                </a:highlight>
              </a:rPr>
              <a:t>minute</a:t>
            </a:r>
            <a:r>
              <a:rPr lang="fr-FR" sz="1400" b="1" dirty="0" smtClean="0">
                <a:solidFill>
                  <a:schemeClr val="tx1"/>
                </a:solidFill>
              </a:rPr>
              <a:t> </a:t>
            </a:r>
            <a:r>
              <a:rPr lang="fr-FR" sz="1400" dirty="0" smtClean="0">
                <a:solidFill>
                  <a:schemeClr val="tx1"/>
                </a:solidFill>
              </a:rPr>
              <a:t>pour préparer </a:t>
            </a:r>
            <a:r>
              <a:rPr lang="fr-FR" sz="1400" dirty="0">
                <a:solidFill>
                  <a:schemeClr val="tx1"/>
                </a:solidFill>
              </a:rPr>
              <a:t>son projet </a:t>
            </a:r>
            <a:r>
              <a:rPr lang="fr-FR" sz="1400" dirty="0" smtClean="0">
                <a:solidFill>
                  <a:schemeClr val="tx1"/>
                </a:solidFill>
              </a:rPr>
              <a:t>d’orientation </a:t>
            </a:r>
            <a:r>
              <a:rPr lang="fr-FR" sz="1400" dirty="0">
                <a:solidFill>
                  <a:schemeClr val="tx1"/>
                </a:solidFill>
              </a:rPr>
              <a:t>: explorer le moteur de recherche des </a:t>
            </a:r>
            <a:r>
              <a:rPr lang="fr-FR" sz="1400" dirty="0" smtClean="0">
                <a:solidFill>
                  <a:schemeClr val="tx1"/>
                </a:solidFill>
              </a:rPr>
              <a:t>formations</a:t>
            </a:r>
            <a:r>
              <a:rPr lang="fr-FR" sz="1400" dirty="0">
                <a:solidFill>
                  <a:schemeClr val="tx1"/>
                </a:solidFill>
              </a:rPr>
              <a:t>, consulter les fiches des formations qui vous </a:t>
            </a:r>
            <a:r>
              <a:rPr lang="fr-FR" sz="1400" dirty="0" smtClean="0">
                <a:solidFill>
                  <a:schemeClr val="tx1"/>
                </a:solidFill>
              </a:rPr>
              <a:t>intéressent </a:t>
            </a:r>
          </a:p>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Ne </a:t>
            </a:r>
            <a:r>
              <a:rPr lang="fr-FR" sz="1400" b="1" dirty="0">
                <a:solidFill>
                  <a:schemeClr val="bg1"/>
                </a:solidFill>
                <a:highlight>
                  <a:srgbClr val="0000FF"/>
                </a:highlight>
              </a:rPr>
              <a:t>restez pas </a:t>
            </a:r>
            <a:r>
              <a:rPr lang="fr-FR" sz="1400" b="1" dirty="0" smtClean="0">
                <a:solidFill>
                  <a:schemeClr val="bg1"/>
                </a:solidFill>
                <a:highlight>
                  <a:srgbClr val="0000FF"/>
                </a:highlight>
              </a:rPr>
              <a:t>seul </a:t>
            </a:r>
            <a:r>
              <a:rPr lang="fr-FR" sz="1400" b="1" dirty="0">
                <a:solidFill>
                  <a:schemeClr val="bg1"/>
                </a:solidFill>
                <a:highlight>
                  <a:srgbClr val="0000FF"/>
                </a:highlight>
              </a:rPr>
              <a:t>à 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Lives Parcoursup, journées portes </a:t>
            </a:r>
            <a:r>
              <a:rPr lang="fr-FR" sz="1400" dirty="0" smtClean="0">
                <a:solidFill>
                  <a:schemeClr val="tx1"/>
                </a:solidFill>
              </a:rPr>
              <a:t>ouvertes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 </a:t>
            </a:r>
            <a:r>
              <a:rPr lang="fr-FR" sz="2400" b="1" dirty="0">
                <a:solidFill>
                  <a:schemeClr val="bg1"/>
                </a:solidFill>
                <a:highlight>
                  <a:srgbClr val="0000FF"/>
                </a:highlight>
              </a:rPr>
              <a:t>numéro vert (à partir du </a:t>
            </a:r>
            <a:r>
              <a:rPr lang="fr-FR" sz="2400" b="1" dirty="0" smtClean="0">
                <a:solidFill>
                  <a:schemeClr val="bg1"/>
                </a:solidFill>
                <a:highlight>
                  <a:srgbClr val="0000FF"/>
                </a:highlight>
              </a:rPr>
              <a:t>18 janvier 2023) </a:t>
            </a:r>
            <a:r>
              <a:rPr lang="fr-FR" sz="2000" dirty="0">
                <a:solidFill>
                  <a:srgbClr val="3D566E"/>
                </a:solidFill>
              </a:rPr>
              <a:t>: </a:t>
            </a:r>
            <a:r>
              <a:rPr lang="fr-FR" sz="2000" b="1" dirty="0"/>
              <a:t>0 800 400 070 </a:t>
            </a:r>
            <a:r>
              <a:rPr lang="fr-FR" sz="2000" dirty="0">
                <a:solidFill>
                  <a:schemeClr val="tx1"/>
                </a:solidFill>
              </a:rPr>
              <a:t>(Numéros spécifiques pour l’Outre-mer </a:t>
            </a:r>
            <a:r>
              <a:rPr lang="fr-FR" sz="2000" dirty="0" smtClean="0">
                <a:solidFill>
                  <a:schemeClr val="tx1"/>
                </a:solidFill>
              </a:rPr>
              <a:t>indiqués sur Parcoursup.fr)</a:t>
            </a: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La </a:t>
            </a:r>
            <a:r>
              <a:rPr lang="fr-FR" sz="2400" b="1" dirty="0">
                <a:solidFill>
                  <a:schemeClr val="bg1"/>
                </a:solidFill>
                <a:highlight>
                  <a:srgbClr val="0000FF"/>
                </a:highlight>
              </a:rPr>
              <a:t>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Les </a:t>
            </a:r>
            <a:r>
              <a:rPr lang="fr-FR" sz="2400" b="1" dirty="0">
                <a:solidFill>
                  <a:schemeClr val="bg1"/>
                </a:solidFill>
                <a:highlight>
                  <a:srgbClr val="0000FF"/>
                </a:highlight>
              </a:rPr>
              <a:t>réseaux sociaux pour suivre l’actualité de Parcoursup et recevoir des conseils </a:t>
            </a:r>
            <a:r>
              <a:rPr lang="fr-FR" sz="2000" dirty="0">
                <a:solidFill>
                  <a:schemeClr val="tx1"/>
                </a:solidFill>
              </a:rPr>
              <a:t>(Parcoursup_info sur Twitter 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04/01/2023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2398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solidFill>
                  <a:srgbClr val="000091"/>
                </a:solidFill>
              </a:rPr>
              <a:t>Étape </a:t>
            </a:r>
            <a:r>
              <a:rPr lang="fr-FR" sz="2800" dirty="0">
                <a:solidFill>
                  <a:srgbClr val="000091"/>
                </a:solidFill>
              </a:rPr>
              <a:t>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04/01/2023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104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solidFill>
                  <a:srgbClr val="000091"/>
                </a:solidFill>
              </a:rPr>
              <a:t>L’accompagnement </a:t>
            </a:r>
            <a:r>
              <a:rPr lang="fr-FR" sz="2100" dirty="0">
                <a:solidFill>
                  <a:srgbClr val="000091"/>
                </a:solidFill>
              </a:rPr>
              <a:t>au </a:t>
            </a:r>
            <a:r>
              <a:rPr lang="fr-FR" sz="2100" dirty="0" smtClean="0">
                <a:solidFill>
                  <a:srgbClr val="000091"/>
                </a:solidFill>
              </a:rPr>
              <a:t>sein de votre lycée : des acteurs et des temps forts pour vous aider à </a:t>
            </a:r>
            <a:r>
              <a:rPr lang="fr-FR" sz="2100" dirty="0">
                <a:solidFill>
                  <a:srgbClr val="000091"/>
                </a:solidFill>
              </a:rPr>
              <a:t>élaborer </a:t>
            </a:r>
            <a:r>
              <a:rPr lang="fr-FR" sz="2100" dirty="0" smtClean="0">
                <a:solidFill>
                  <a:srgbClr val="000091"/>
                </a:solidFill>
              </a:rPr>
              <a:t>votre </a:t>
            </a:r>
            <a:r>
              <a:rPr lang="fr-FR" sz="2100" dirty="0">
                <a:solidFill>
                  <a:srgbClr val="000091"/>
                </a:solidFill>
              </a:rPr>
              <a:t>projet d’orientation </a:t>
            </a:r>
          </a:p>
        </p:txBody>
      </p:sp>
      <p:sp>
        <p:nvSpPr>
          <p:cNvPr id="3" name="Espace réservé du contenu 2"/>
          <p:cNvSpPr>
            <a:spLocks noGrp="1"/>
          </p:cNvSpPr>
          <p:nvPr>
            <p:ph sz="quarter" idx="4294967295"/>
          </p:nvPr>
        </p:nvSpPr>
        <p:spPr>
          <a:xfrm>
            <a:off x="342336" y="1620001"/>
            <a:ext cx="8424000" cy="1783158"/>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l’Education nationale </a:t>
            </a:r>
          </a:p>
          <a:p>
            <a:pPr marL="285750" indent="-285750">
              <a:spcAft>
                <a:spcPts val="1200"/>
              </a:spcAft>
              <a:buClr>
                <a:srgbClr val="ED7454"/>
              </a:buClr>
              <a:buFont typeface="Arial" panose="020B0604020202020204" pitchFamily="34" charset="0"/>
              <a:buChar char="•"/>
            </a:pPr>
            <a:r>
              <a:rPr lang="fr-FR" sz="1600" b="1" dirty="0" smtClean="0">
                <a:solidFill>
                  <a:schemeClr val="bg1"/>
                </a:solidFill>
                <a:highlight>
                  <a:srgbClr val="0000FF"/>
                </a:highlight>
              </a:rPr>
              <a:t>Des </a:t>
            </a:r>
            <a:r>
              <a:rPr lang="fr-FR" sz="1600" b="1" dirty="0">
                <a:solidFill>
                  <a:schemeClr val="bg1"/>
                </a:solidFill>
                <a:highlight>
                  <a:srgbClr val="0000FF"/>
                </a:highlight>
              </a:rPr>
              <a:t>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smtClean="0">
                <a:solidFill>
                  <a:schemeClr val="tx1"/>
                </a:solidFill>
              </a:rPr>
              <a:t>Des </a:t>
            </a:r>
            <a:r>
              <a:rPr lang="fr-FR" sz="1600" dirty="0">
                <a:solidFill>
                  <a:schemeClr val="tx1"/>
                </a:solidFill>
              </a:rPr>
              <a:t>temps </a:t>
            </a:r>
            <a:r>
              <a:rPr lang="fr-FR" sz="1600" dirty="0" smtClean="0">
                <a:solidFill>
                  <a:schemeClr val="tx1"/>
                </a:solidFill>
              </a:rPr>
              <a:t>forts </a:t>
            </a:r>
            <a:r>
              <a:rPr lang="fr-FR" sz="1600" dirty="0">
                <a:solidFill>
                  <a:schemeClr val="tx1"/>
                </a:solidFill>
              </a:rPr>
              <a:t>: </a:t>
            </a:r>
            <a:r>
              <a:rPr lang="fr-FR" sz="1600" b="1" dirty="0">
                <a:solidFill>
                  <a:schemeClr val="bg1"/>
                </a:solidFill>
                <a:highlight>
                  <a:srgbClr val="0000FF"/>
                </a:highlight>
              </a:rPr>
              <a:t>deux semaines de l’orientation ou des forums</a:t>
            </a:r>
            <a:r>
              <a:rPr lang="fr-FR" sz="1600" b="1" dirty="0" smtClean="0"/>
              <a:t> </a:t>
            </a:r>
            <a:r>
              <a:rPr lang="fr-FR" sz="1600" dirty="0" smtClean="0">
                <a:solidFill>
                  <a:schemeClr val="tx1"/>
                </a:solidFill>
              </a:rPr>
              <a:t>pour </a:t>
            </a:r>
            <a:r>
              <a:rPr lang="fr-FR" sz="1600" dirty="0">
                <a:solidFill>
                  <a:schemeClr val="tx1"/>
                </a:solidFill>
              </a:rPr>
              <a:t>échanger avec des formations </a:t>
            </a:r>
            <a:r>
              <a:rPr lang="fr-FR" sz="1600" dirty="0" smtClean="0">
                <a:solidFill>
                  <a:schemeClr val="tx1"/>
                </a:solidFill>
              </a:rPr>
              <a:t>(en présentiel ou en ligne) </a:t>
            </a: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Rectangle à coins arrondis 6"/>
          <p:cNvSpPr/>
          <p:nvPr/>
        </p:nvSpPr>
        <p:spPr>
          <a:xfrm>
            <a:off x="5186673" y="119831"/>
            <a:ext cx="357966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a:t>
            </a:r>
          </a:p>
        </p:txBody>
      </p:sp>
      <p:sp>
        <p:nvSpPr>
          <p:cNvPr id="8" name="Rectangle à coins arrondis 7"/>
          <p:cNvSpPr/>
          <p:nvPr/>
        </p:nvSpPr>
        <p:spPr>
          <a:xfrm>
            <a:off x="342335" y="3543887"/>
            <a:ext cx="8543247" cy="1084563"/>
          </a:xfrm>
          <a:prstGeom prst="roundRect">
            <a:avLst/>
          </a:prstGeom>
          <a:solidFill>
            <a:srgbClr val="A558A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sz="1200" b="1" dirty="0" smtClean="0">
              <a:solidFill>
                <a:schemeClr val="bg1"/>
              </a:solidFill>
            </a:endParaRPr>
          </a:p>
          <a:p>
            <a:pPr algn="just"/>
            <a:endParaRPr lang="fr-FR" sz="1400" b="1" dirty="0" smtClean="0">
              <a:solidFill>
                <a:schemeClr val="bg1"/>
              </a:solidFill>
            </a:endParaRPr>
          </a:p>
          <a:p>
            <a:pPr algn="just"/>
            <a:r>
              <a:rPr lang="fr-FR" sz="1400" b="1" dirty="0" smtClean="0">
                <a:solidFill>
                  <a:schemeClr val="bg1"/>
                </a:solidFill>
              </a:rPr>
              <a:t>Nouveauté </a:t>
            </a:r>
            <a:r>
              <a:rPr lang="fr-FR" sz="1400" b="1" dirty="0">
                <a:solidFill>
                  <a:schemeClr val="bg1"/>
                </a:solidFill>
              </a:rPr>
              <a:t>2023 </a:t>
            </a:r>
            <a:r>
              <a:rPr lang="fr-FR" sz="1400" dirty="0">
                <a:solidFill>
                  <a:schemeClr val="bg1"/>
                </a:solidFill>
              </a:rPr>
              <a:t>: </a:t>
            </a:r>
            <a:r>
              <a:rPr lang="fr-FR" sz="1400" dirty="0" smtClean="0">
                <a:solidFill>
                  <a:schemeClr val="bg1"/>
                </a:solidFill>
              </a:rPr>
              <a:t>pour </a:t>
            </a:r>
            <a:r>
              <a:rPr lang="fr-FR" sz="1400" dirty="0">
                <a:solidFill>
                  <a:schemeClr val="bg1"/>
                </a:solidFill>
              </a:rPr>
              <a:t>permettre aux élèves accompagnés par leurs enseignants de se familiariser avec la plateforme et d’appréhender les modalités </a:t>
            </a:r>
            <a:r>
              <a:rPr lang="fr-FR" sz="1400" dirty="0" smtClean="0">
                <a:solidFill>
                  <a:schemeClr val="bg1"/>
                </a:solidFill>
              </a:rPr>
              <a:t>d’inscription </a:t>
            </a:r>
            <a:r>
              <a:rPr lang="fr-FR" sz="1400" dirty="0">
                <a:solidFill>
                  <a:schemeClr val="bg1"/>
                </a:solidFill>
              </a:rPr>
              <a:t>et de formulation des vœux, un site de simulation Parcoursup 2023 est mis à </a:t>
            </a:r>
            <a:r>
              <a:rPr lang="fr-FR" sz="1400" dirty="0" smtClean="0">
                <a:solidFill>
                  <a:schemeClr val="bg1"/>
                </a:solidFill>
              </a:rPr>
              <a:t>disposition des enseignants. </a:t>
            </a:r>
            <a:r>
              <a:rPr lang="fr-FR" sz="1400" dirty="0">
                <a:solidFill>
                  <a:schemeClr val="bg1"/>
                </a:solidFill>
              </a:rPr>
              <a:t>Il sera enrichi progressivement avec de éléments </a:t>
            </a:r>
            <a:r>
              <a:rPr lang="fr-FR" sz="1400" dirty="0" smtClean="0">
                <a:solidFill>
                  <a:schemeClr val="bg1"/>
                </a:solidFill>
              </a:rPr>
              <a:t>pour simuler </a:t>
            </a:r>
            <a:r>
              <a:rPr lang="fr-FR" sz="1400" dirty="0">
                <a:solidFill>
                  <a:schemeClr val="bg1"/>
                </a:solidFill>
              </a:rPr>
              <a:t>la phase d’admission. </a:t>
            </a:r>
          </a:p>
          <a:p>
            <a:pPr algn="ctr" fontAlgn="auto">
              <a:spcBef>
                <a:spcPts val="0"/>
              </a:spcBef>
              <a:spcAft>
                <a:spcPts val="0"/>
              </a:spcAft>
              <a:defRPr/>
            </a:pPr>
            <a:endParaRPr lang="fr-FR" sz="1400" b="1" dirty="0">
              <a:solidFill>
                <a:schemeClr val="bg1"/>
              </a:solidFill>
            </a:endParaRPr>
          </a:p>
          <a:p>
            <a:pPr algn="ctr" fontAlgn="auto">
              <a:spcBef>
                <a:spcPts val="0"/>
              </a:spcBef>
              <a:spcAft>
                <a:spcPts val="0"/>
              </a:spcAft>
              <a:defRPr/>
            </a:pPr>
            <a:endParaRPr lang="fr-FR" sz="1400" b="1" cap="all" dirty="0">
              <a:solidFill>
                <a:schemeClr val="bg1"/>
              </a:solidFill>
            </a:endParaRP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4807</TotalTime>
  <Words>6107</Words>
  <Application>Microsoft Office PowerPoint</Application>
  <PresentationFormat>Affichage à l'écran (16:9)</PresentationFormat>
  <Paragraphs>505</Paragraphs>
  <Slides>56</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56</vt:i4>
      </vt:variant>
    </vt:vector>
  </HeadingPairs>
  <TitlesOfParts>
    <vt:vector size="63" baseType="lpstr">
      <vt:lpstr>Arial</vt:lpstr>
      <vt:lpstr>Arial-ItalicMT</vt:lpstr>
      <vt:lpstr>Calibri</vt:lpstr>
      <vt:lpstr>Courier New</vt:lpstr>
      <vt:lpstr>Lucida Grande</vt:lpstr>
      <vt:lpstr>Wingdings</vt:lpstr>
      <vt:lpstr>OPÉRATEURS</vt:lpstr>
      <vt:lpstr>w</vt:lpstr>
      <vt:lpstr>Présentation PowerPoint</vt:lpstr>
      <vt:lpstr>Sommaire  </vt:lpstr>
      <vt:lpstr>Les engagements de Parcoursup au service des usagers (1)</vt:lpstr>
      <vt:lpstr>Présentation PowerPoint</vt:lpstr>
      <vt:lpstr>Présentation PowerPoint</vt:lpstr>
      <vt:lpstr> Étape 1 : découvrir les formations et élaborer son projet d’orientation</vt:lpstr>
      <vt:lpstr>Présentation PowerPoint</vt:lpstr>
      <vt:lpstr>L’accompagnement au sein de votre lycée : des acteurs et des temps forts pour vous aider à élaborer votre projet d’orientation </vt:lpstr>
      <vt:lpstr>Présentation PowerPoint</vt:lpstr>
      <vt:lpstr>Présentation PowerPoint</vt:lpstr>
      <vt:lpstr>Focus sur les formations en apprentissage  </vt:lpstr>
      <vt:lpstr>Rechercher des formations sur Parcoursup.fr </vt:lpstr>
      <vt:lpstr>Présentation PowerPoint</vt:lpstr>
      <vt:lpstr>Présentation PowerPoint</vt:lpstr>
      <vt:lpstr>Les modalités d’examen affichés pour chaque formation</vt:lpstr>
      <vt:lpstr>Consolider votre projet d’orientation </vt:lpstr>
      <vt:lpstr>LE BON REFLEXE : S’INFORMER, ECHANGER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Le projet de formation motivé</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d’accès des bacheliers professionnels en STS </vt:lpstr>
      <vt:lpstr>Récapitulatif des éléments transmis à chaque formation</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Présentation PowerPoint</vt:lpstr>
      <vt:lpstr>La phase d’admission principale : 1er juin au 13 juillet 2023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JULE</cp:lastModifiedBy>
  <cp:revision>241</cp:revision>
  <dcterms:created xsi:type="dcterms:W3CDTF">2020-10-27T08:44:50Z</dcterms:created>
  <dcterms:modified xsi:type="dcterms:W3CDTF">2023-01-04T13:24:17Z</dcterms:modified>
</cp:coreProperties>
</file>